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264" r:id="rId2"/>
    <p:sldId id="266" r:id="rId3"/>
    <p:sldId id="273" r:id="rId4"/>
    <p:sldId id="256" r:id="rId5"/>
    <p:sldId id="261" r:id="rId6"/>
    <p:sldId id="257" r:id="rId7"/>
    <p:sldId id="262" r:id="rId8"/>
    <p:sldId id="258" r:id="rId9"/>
    <p:sldId id="259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EAFF69"/>
    <a:srgbClr val="FF9900"/>
    <a:srgbClr val="0066FF"/>
    <a:srgbClr val="3333FF"/>
    <a:srgbClr val="0000FF"/>
    <a:srgbClr val="FFAC79"/>
    <a:srgbClr val="FF33CC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EDDB66C-7042-4204-BF1E-7181E1E55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61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1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43041-0C4C-471B-8406-FA91680CB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51095-F46C-4DF1-85EF-082ABDB6D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8C08-1C1C-4D58-9105-76BB72C64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A2593-6C18-42D1-A17D-4FC5C43D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96CC-45F4-46D0-9366-72731457C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DA0BA-5D45-401C-9534-A4187DFA2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895E2-0051-4323-885D-F33E41707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4C85-E235-4AFB-921C-A8A478836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E4B20-3D7E-45D6-95BA-B56485E20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7A0A-C944-458F-9DDB-B1FC7C4D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4834-7712-473C-9383-45B6EA0CC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C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259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259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9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Tháng 01/2011</a:t>
            </a:r>
          </a:p>
        </p:txBody>
      </p:sp>
      <p:sp>
        <p:nvSpPr>
          <p:cNvPr id="15259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774421E-EA63-4196-85C9-8969D0515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259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2"/>
          <p:cNvSpPr>
            <a:spLocks noChangeShapeType="1"/>
          </p:cNvSpPr>
          <p:nvPr/>
        </p:nvSpPr>
        <p:spPr bwMode="auto">
          <a:xfrm flipV="1">
            <a:off x="2846388" y="1073150"/>
            <a:ext cx="3338512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7" name="WordArt 13"/>
          <p:cNvSpPr>
            <a:spLocks noChangeArrowheads="1" noChangeShapeType="1" noTextEdit="1"/>
          </p:cNvSpPr>
          <p:nvPr/>
        </p:nvSpPr>
        <p:spPr bwMode="auto">
          <a:xfrm>
            <a:off x="914400" y="3276600"/>
            <a:ext cx="6829425" cy="4667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vi-VN" sz="3200" kern="10">
                <a:ln w="285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66FF33"/>
                </a:solidFill>
                <a:latin typeface="Arial"/>
                <a:cs typeface="Arial"/>
              </a:rPr>
              <a:t>BÀI: VẼ HAI ĐƯỜNG THẲNG VUÔNG GÓC</a:t>
            </a:r>
            <a:endParaRPr lang="en-US" sz="3200" kern="10">
              <a:ln w="28575">
                <a:solidFill>
                  <a:srgbClr val="FF00FF"/>
                </a:solidFill>
                <a:round/>
                <a:headEnd/>
                <a:tailEnd/>
              </a:ln>
              <a:solidFill>
                <a:srgbClr val="66FF33"/>
              </a:solidFill>
              <a:latin typeface="Arial"/>
              <a:cs typeface="Arial"/>
            </a:endParaRPr>
          </a:p>
        </p:txBody>
      </p:sp>
      <p:sp>
        <p:nvSpPr>
          <p:cNvPr id="3076" name="Line 20"/>
          <p:cNvSpPr>
            <a:spLocks noChangeShapeType="1"/>
          </p:cNvSpPr>
          <p:nvPr/>
        </p:nvSpPr>
        <p:spPr bwMode="auto">
          <a:xfrm>
            <a:off x="152400" y="0"/>
            <a:ext cx="0" cy="579120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21"/>
          <p:cNvSpPr>
            <a:spLocks noChangeShapeType="1"/>
          </p:cNvSpPr>
          <p:nvPr/>
        </p:nvSpPr>
        <p:spPr bwMode="auto">
          <a:xfrm flipH="1">
            <a:off x="8991600" y="0"/>
            <a:ext cx="0" cy="586740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22"/>
          <p:cNvSpPr>
            <a:spLocks noChangeShapeType="1"/>
          </p:cNvSpPr>
          <p:nvPr/>
        </p:nvSpPr>
        <p:spPr bwMode="auto">
          <a:xfrm>
            <a:off x="1003300" y="6619875"/>
            <a:ext cx="1905000" cy="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23"/>
          <p:cNvSpPr>
            <a:spLocks noChangeShapeType="1"/>
          </p:cNvSpPr>
          <p:nvPr/>
        </p:nvSpPr>
        <p:spPr bwMode="auto">
          <a:xfrm>
            <a:off x="6257925" y="6642100"/>
            <a:ext cx="1905000" cy="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WordArt 26"/>
          <p:cNvSpPr>
            <a:spLocks noChangeArrowheads="1" noChangeShapeType="1" noTextEdit="1"/>
          </p:cNvSpPr>
          <p:nvPr/>
        </p:nvSpPr>
        <p:spPr bwMode="auto">
          <a:xfrm>
            <a:off x="2667000" y="2286000"/>
            <a:ext cx="336232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: Toán - Lớp 4</a:t>
            </a:r>
          </a:p>
        </p:txBody>
      </p:sp>
      <p:sp>
        <p:nvSpPr>
          <p:cNvPr id="3081" name="Line 27"/>
          <p:cNvSpPr>
            <a:spLocks noChangeShapeType="1"/>
          </p:cNvSpPr>
          <p:nvPr/>
        </p:nvSpPr>
        <p:spPr bwMode="auto">
          <a:xfrm>
            <a:off x="0" y="228600"/>
            <a:ext cx="990600" cy="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8"/>
          <p:cNvSpPr>
            <a:spLocks noChangeShapeType="1"/>
          </p:cNvSpPr>
          <p:nvPr/>
        </p:nvSpPr>
        <p:spPr bwMode="auto">
          <a:xfrm>
            <a:off x="8153400" y="228600"/>
            <a:ext cx="990600" cy="0"/>
          </a:xfrm>
          <a:prstGeom prst="lin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83" name="Picture 30" descr="B61F922E038C4F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2954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31" descr="B61F922E038C4F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752600"/>
            <a:ext cx="1219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3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87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4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7150100" y="4787900"/>
            <a:ext cx="182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35" descr="CB6353761E7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350997">
            <a:off x="7021513" y="1444625"/>
            <a:ext cx="7937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36" descr="CB6353761E7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80120">
            <a:off x="1233488" y="1219200"/>
            <a:ext cx="9207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388938" y="228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1622425" y="228600"/>
            <a:ext cx="758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35868" name="Oval 28"/>
          <p:cNvSpPr>
            <a:spLocks noChangeArrowheads="1"/>
          </p:cNvSpPr>
          <p:nvPr/>
        </p:nvSpPr>
        <p:spPr bwMode="auto">
          <a:xfrm>
            <a:off x="533400" y="1630363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Câu1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1600200" y="1477963"/>
            <a:ext cx="495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Tôi l</a:t>
            </a:r>
            <a:r>
              <a:rPr lang="vi-VN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góc bĩ hơn góc vuông. Vậy tôi l</a:t>
            </a:r>
            <a:r>
              <a:rPr lang="vi-VN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góc gì ?</a:t>
            </a:r>
          </a:p>
        </p:txBody>
      </p:sp>
      <p:sp>
        <p:nvSpPr>
          <p:cNvPr id="35870" name="Oval 30"/>
          <p:cNvSpPr>
            <a:spLocks noChangeArrowheads="1"/>
          </p:cNvSpPr>
          <p:nvPr/>
        </p:nvSpPr>
        <p:spPr bwMode="auto">
          <a:xfrm>
            <a:off x="533400" y="3611563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35871" name="Oval 31"/>
          <p:cNvSpPr>
            <a:spLocks noChangeArrowheads="1"/>
          </p:cNvSpPr>
          <p:nvPr/>
        </p:nvSpPr>
        <p:spPr bwMode="auto">
          <a:xfrm>
            <a:off x="533400" y="5562600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1676400" y="342900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Tôi l</a:t>
            </a:r>
            <a:r>
              <a:rPr lang="vi-VN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góc bĩ hơn góc tù nhưng lớn hơn góc nhọn. Vậy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ôi l</a:t>
            </a:r>
            <a:r>
              <a:rPr lang="vi-VN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góc gì ?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1752600" y="5334000"/>
            <a:ext cx="6553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ô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 l</a:t>
            </a:r>
            <a:r>
              <a:rPr lang="vi-VN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góc lớn hơn góc vuông nhưng bĩ hơn góc bẹt.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Vậy tôi là góc gì ?</a:t>
            </a:r>
          </a:p>
          <a:p>
            <a:pPr>
              <a:spcBef>
                <a:spcPct val="50000"/>
              </a:spcBef>
              <a:defRPr/>
            </a:pPr>
            <a:endParaRPr lang="en-US" sz="24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times new roman" pitchFamily="34" charset="0"/>
            </a:endParaRP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1752600" y="1676400"/>
            <a:ext cx="4114800" cy="461963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ạ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l</a:t>
            </a:r>
            <a:r>
              <a:rPr lang="vi-VN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óc nhọn.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1905000" y="3733800"/>
            <a:ext cx="3886200" cy="461963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ạ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l</a:t>
            </a:r>
            <a:r>
              <a:rPr lang="vi-VN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óc vuông.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1905000" y="5730875"/>
            <a:ext cx="2743200" cy="461963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ạ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l</a:t>
            </a:r>
            <a:r>
              <a:rPr lang="vi-VN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góc tù.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228600" y="762000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4. Củng cố - dặn dò: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4343400" y="762000"/>
            <a:ext cx="4495800" cy="461963"/>
          </a:xfrm>
          <a:prstGeom prst="rect">
            <a:avLst/>
          </a:prstGeom>
          <a:solidFill>
            <a:schemeClr val="tx2"/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Trò chơi : Tôi l</a:t>
            </a:r>
            <a:r>
              <a:rPr lang="vi-V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ai ?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800600" y="4851400"/>
            <a:ext cx="3429000" cy="1219200"/>
            <a:chOff x="1632" y="2544"/>
            <a:chExt cx="2160" cy="768"/>
          </a:xfrm>
        </p:grpSpPr>
        <p:sp>
          <p:nvSpPr>
            <p:cNvPr id="12328" name="Line 40"/>
            <p:cNvSpPr>
              <a:spLocks noChangeShapeType="1"/>
            </p:cNvSpPr>
            <p:nvPr/>
          </p:nvSpPr>
          <p:spPr bwMode="auto">
            <a:xfrm>
              <a:off x="1632" y="2544"/>
              <a:ext cx="816" cy="76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41"/>
            <p:cNvSpPr>
              <a:spLocks noChangeShapeType="1"/>
            </p:cNvSpPr>
            <p:nvPr/>
          </p:nvSpPr>
          <p:spPr bwMode="auto">
            <a:xfrm>
              <a:off x="2448" y="3312"/>
              <a:ext cx="13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6096000" y="4546600"/>
            <a:ext cx="685800" cy="1524000"/>
            <a:chOff x="4176" y="528"/>
            <a:chExt cx="432" cy="960"/>
          </a:xfrm>
        </p:grpSpPr>
        <p:sp>
          <p:nvSpPr>
            <p:cNvPr id="12326" name="AutoShape 43"/>
            <p:cNvSpPr>
              <a:spLocks noChangeArrowheads="1"/>
            </p:cNvSpPr>
            <p:nvPr/>
          </p:nvSpPr>
          <p:spPr bwMode="auto">
            <a:xfrm>
              <a:off x="4176" y="528"/>
              <a:ext cx="432" cy="960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327" name="AutoShape 44"/>
            <p:cNvSpPr>
              <a:spLocks noChangeArrowheads="1"/>
            </p:cNvSpPr>
            <p:nvPr/>
          </p:nvSpPr>
          <p:spPr bwMode="auto">
            <a:xfrm>
              <a:off x="4237" y="864"/>
              <a:ext cx="240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5846763" y="602456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7848600" y="602456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4191000" y="465296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324600" y="2895600"/>
            <a:ext cx="1676400" cy="1295400"/>
            <a:chOff x="4272" y="1824"/>
            <a:chExt cx="1056" cy="816"/>
          </a:xfrm>
        </p:grpSpPr>
        <p:sp>
          <p:nvSpPr>
            <p:cNvPr id="12322" name="Line 49"/>
            <p:cNvSpPr>
              <a:spLocks noChangeShapeType="1"/>
            </p:cNvSpPr>
            <p:nvPr/>
          </p:nvSpPr>
          <p:spPr bwMode="auto">
            <a:xfrm>
              <a:off x="4272" y="1824"/>
              <a:ext cx="0" cy="81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50"/>
            <p:cNvSpPr>
              <a:spLocks noChangeShapeType="1"/>
            </p:cNvSpPr>
            <p:nvPr/>
          </p:nvSpPr>
          <p:spPr bwMode="auto">
            <a:xfrm>
              <a:off x="4272" y="2640"/>
              <a:ext cx="105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Line 51"/>
            <p:cNvSpPr>
              <a:spLocks noChangeShapeType="1"/>
            </p:cNvSpPr>
            <p:nvPr/>
          </p:nvSpPr>
          <p:spPr bwMode="auto">
            <a:xfrm>
              <a:off x="4272" y="2544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52"/>
            <p:cNvSpPr>
              <a:spLocks noChangeShapeType="1"/>
            </p:cNvSpPr>
            <p:nvPr/>
          </p:nvSpPr>
          <p:spPr bwMode="auto">
            <a:xfrm>
              <a:off x="4368" y="2544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6096000" y="4191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7543800" y="4191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</a:t>
            </a:r>
          </a:p>
        </p:txBody>
      </p:sp>
      <p:sp>
        <p:nvSpPr>
          <p:cNvPr id="35895" name="Text Box 55"/>
          <p:cNvSpPr txBox="1">
            <a:spLocks noChangeArrowheads="1"/>
          </p:cNvSpPr>
          <p:nvPr/>
        </p:nvSpPr>
        <p:spPr bwMode="auto">
          <a:xfrm>
            <a:off x="5943600" y="2743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</a:t>
            </a:r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6324600" y="1143000"/>
            <a:ext cx="533400" cy="1219200"/>
            <a:chOff x="4176" y="528"/>
            <a:chExt cx="432" cy="960"/>
          </a:xfrm>
        </p:grpSpPr>
        <p:sp>
          <p:nvSpPr>
            <p:cNvPr id="12320" name="AutoShape 57"/>
            <p:cNvSpPr>
              <a:spLocks noChangeArrowheads="1"/>
            </p:cNvSpPr>
            <p:nvPr/>
          </p:nvSpPr>
          <p:spPr bwMode="auto">
            <a:xfrm>
              <a:off x="4176" y="528"/>
              <a:ext cx="432" cy="960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321" name="AutoShape 58"/>
            <p:cNvSpPr>
              <a:spLocks noChangeArrowheads="1"/>
            </p:cNvSpPr>
            <p:nvPr/>
          </p:nvSpPr>
          <p:spPr bwMode="auto">
            <a:xfrm>
              <a:off x="4237" y="864"/>
              <a:ext cx="240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324600" y="1295400"/>
            <a:ext cx="1828800" cy="1066800"/>
            <a:chOff x="3984" y="816"/>
            <a:chExt cx="1152" cy="672"/>
          </a:xfrm>
        </p:grpSpPr>
        <p:sp>
          <p:nvSpPr>
            <p:cNvPr id="12318" name="Line 60"/>
            <p:cNvSpPr>
              <a:spLocks noChangeShapeType="1"/>
            </p:cNvSpPr>
            <p:nvPr/>
          </p:nvSpPr>
          <p:spPr bwMode="auto">
            <a:xfrm>
              <a:off x="3984" y="148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61"/>
            <p:cNvSpPr>
              <a:spLocks noChangeShapeType="1"/>
            </p:cNvSpPr>
            <p:nvPr/>
          </p:nvSpPr>
          <p:spPr bwMode="auto">
            <a:xfrm flipV="1">
              <a:off x="3984" y="816"/>
              <a:ext cx="1152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902" name="Text Box 62"/>
          <p:cNvSpPr txBox="1">
            <a:spLocks noChangeArrowheads="1"/>
          </p:cNvSpPr>
          <p:nvPr/>
        </p:nvSpPr>
        <p:spPr bwMode="auto">
          <a:xfrm>
            <a:off x="7848600" y="2286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5903" name="Text Box 63"/>
          <p:cNvSpPr txBox="1">
            <a:spLocks noChangeArrowheads="1"/>
          </p:cNvSpPr>
          <p:nvPr/>
        </p:nvSpPr>
        <p:spPr bwMode="auto">
          <a:xfrm>
            <a:off x="6096000" y="2286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</a:t>
            </a:r>
          </a:p>
        </p:txBody>
      </p: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8077200" y="990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12317" name="AutoShape 6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228600" cy="2286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5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0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3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6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5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1"/>
                  </p:tgtEl>
                </p:cond>
              </p:nextCondLst>
            </p:seq>
          </p:childTnLst>
        </p:cTn>
      </p:par>
    </p:tnLst>
    <p:bldLst>
      <p:bldP spid="35868" grpId="0" animBg="1"/>
      <p:bldP spid="35869" grpId="0"/>
      <p:bldP spid="35869" grpId="1"/>
      <p:bldP spid="35870" grpId="0" animBg="1"/>
      <p:bldP spid="35871" grpId="0" animBg="1"/>
      <p:bldP spid="35872" grpId="0"/>
      <p:bldP spid="35872" grpId="1"/>
      <p:bldP spid="35873" grpId="0"/>
      <p:bldP spid="35873" grpId="1"/>
      <p:bldP spid="35874" grpId="0" animBg="1"/>
      <p:bldP spid="35875" grpId="0" animBg="1"/>
      <p:bldP spid="35876" grpId="0" animBg="1"/>
      <p:bldP spid="35877" grpId="0"/>
      <p:bldP spid="35878" grpId="0" animBg="1"/>
      <p:bldP spid="35885" grpId="0"/>
      <p:bldP spid="35886" grpId="0"/>
      <p:bldP spid="35887" grpId="0"/>
      <p:bldP spid="35893" grpId="0"/>
      <p:bldP spid="35894" grpId="0"/>
      <p:bldP spid="35895" grpId="0"/>
      <p:bldP spid="35902" grpId="0"/>
      <p:bldP spid="35903" grpId="0"/>
      <p:bldP spid="359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381000" y="1584325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Câu4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1524000" y="1431925"/>
            <a:ext cx="617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Tôi l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ó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 lớn bằng hai góc vuông. Vậy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ôi l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ó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 gì?</a:t>
            </a:r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381000" y="3719513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Câu5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381000" y="5562600"/>
            <a:ext cx="1066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Câu6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1612900" y="3475038"/>
            <a:ext cx="6781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ú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ta l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hai đường thẳng m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mỗi khi gặp nhau thì tạo th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 4 góc vuông. Vậy ch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ú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ta l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ai?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7086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Chúng ta là hai đường thẳng mà không bao giờ gặp nhau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 Vậy ch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ú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ta l</a:t>
            </a:r>
            <a:r>
              <a:rPr lang="vi-V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ai ? 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1524000" y="1690688"/>
            <a:ext cx="3200400" cy="523875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ạ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l</a:t>
            </a:r>
            <a:r>
              <a:rPr lang="vi-VN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g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óc bẹt.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1511300" y="3505200"/>
            <a:ext cx="4267200" cy="954088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úng ta là hai đường thẳng vuông góc.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1511300" y="5410200"/>
            <a:ext cx="4343400" cy="954088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</a:t>
            </a: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úng ta là hai đường thẳng song song.</a:t>
            </a:r>
          </a:p>
        </p:txBody>
      </p:sp>
      <p:sp>
        <p:nvSpPr>
          <p:cNvPr id="37917" name="Line 29"/>
          <p:cNvSpPr>
            <a:spLocks noChangeShapeType="1"/>
          </p:cNvSpPr>
          <p:nvPr/>
        </p:nvSpPr>
        <p:spPr bwMode="auto">
          <a:xfrm>
            <a:off x="5943600" y="5562600"/>
            <a:ext cx="2590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8" name="Line 30"/>
          <p:cNvSpPr>
            <a:spLocks noChangeShapeType="1"/>
          </p:cNvSpPr>
          <p:nvPr/>
        </p:nvSpPr>
        <p:spPr bwMode="auto">
          <a:xfrm>
            <a:off x="5943600" y="6172200"/>
            <a:ext cx="2590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5867400" y="5029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8305800" y="5105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8305800" y="6172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5867400" y="6172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943600" y="3124200"/>
            <a:ext cx="2057400" cy="2133600"/>
            <a:chOff x="3744" y="1968"/>
            <a:chExt cx="1296" cy="1344"/>
          </a:xfrm>
        </p:grpSpPr>
        <p:sp>
          <p:nvSpPr>
            <p:cNvPr id="13347" name="Line 36"/>
            <p:cNvSpPr>
              <a:spLocks noChangeShapeType="1"/>
            </p:cNvSpPr>
            <p:nvPr/>
          </p:nvSpPr>
          <p:spPr bwMode="auto">
            <a:xfrm>
              <a:off x="4512" y="1968"/>
              <a:ext cx="0" cy="13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37"/>
            <p:cNvSpPr>
              <a:spLocks noChangeShapeType="1"/>
            </p:cNvSpPr>
            <p:nvPr/>
          </p:nvSpPr>
          <p:spPr bwMode="auto">
            <a:xfrm>
              <a:off x="3744" y="2592"/>
              <a:ext cx="12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49" name="Group 38"/>
            <p:cNvGrpSpPr>
              <a:grpSpLocks/>
            </p:cNvGrpSpPr>
            <p:nvPr/>
          </p:nvGrpSpPr>
          <p:grpSpPr bwMode="auto">
            <a:xfrm>
              <a:off x="4512" y="2496"/>
              <a:ext cx="105" cy="96"/>
              <a:chOff x="4512" y="2496"/>
              <a:chExt cx="105" cy="96"/>
            </a:xfrm>
          </p:grpSpPr>
          <p:sp>
            <p:nvSpPr>
              <p:cNvPr id="13350" name="Line 39"/>
              <p:cNvSpPr>
                <a:spLocks noChangeShapeType="1"/>
              </p:cNvSpPr>
              <p:nvPr/>
            </p:nvSpPr>
            <p:spPr bwMode="auto">
              <a:xfrm>
                <a:off x="4512" y="249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1" name="Line 40"/>
              <p:cNvSpPr>
                <a:spLocks noChangeShapeType="1"/>
              </p:cNvSpPr>
              <p:nvPr/>
            </p:nvSpPr>
            <p:spPr bwMode="auto">
              <a:xfrm>
                <a:off x="4617" y="2496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5791200" y="41449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7772400" y="41449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7931" name="Text Box 43"/>
          <p:cNvSpPr txBox="1">
            <a:spLocks noChangeArrowheads="1"/>
          </p:cNvSpPr>
          <p:nvPr/>
        </p:nvSpPr>
        <p:spPr bwMode="auto">
          <a:xfrm>
            <a:off x="7162800" y="2895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7162800" y="4876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7933" name="Line 45"/>
          <p:cNvSpPr>
            <a:spLocks noChangeShapeType="1"/>
          </p:cNvSpPr>
          <p:nvPr/>
        </p:nvSpPr>
        <p:spPr bwMode="auto">
          <a:xfrm>
            <a:off x="5334000" y="2362200"/>
            <a:ext cx="2667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6629400" y="808038"/>
            <a:ext cx="685800" cy="1524000"/>
            <a:chOff x="4176" y="528"/>
            <a:chExt cx="432" cy="960"/>
          </a:xfrm>
        </p:grpSpPr>
        <p:sp>
          <p:nvSpPr>
            <p:cNvPr id="13345" name="AutoShape 47"/>
            <p:cNvSpPr>
              <a:spLocks noChangeArrowheads="1"/>
            </p:cNvSpPr>
            <p:nvPr/>
          </p:nvSpPr>
          <p:spPr bwMode="auto">
            <a:xfrm>
              <a:off x="4176" y="528"/>
              <a:ext cx="432" cy="960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346" name="AutoShape 48"/>
            <p:cNvSpPr>
              <a:spLocks noChangeArrowheads="1"/>
            </p:cNvSpPr>
            <p:nvPr/>
          </p:nvSpPr>
          <p:spPr bwMode="auto">
            <a:xfrm>
              <a:off x="4237" y="864"/>
              <a:ext cx="240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 flipH="1">
            <a:off x="6096000" y="1112838"/>
            <a:ext cx="533400" cy="1219200"/>
            <a:chOff x="4176" y="528"/>
            <a:chExt cx="432" cy="960"/>
          </a:xfrm>
        </p:grpSpPr>
        <p:sp>
          <p:nvSpPr>
            <p:cNvPr id="13343" name="AutoShape 50"/>
            <p:cNvSpPr>
              <a:spLocks noChangeArrowheads="1"/>
            </p:cNvSpPr>
            <p:nvPr/>
          </p:nvSpPr>
          <p:spPr bwMode="auto">
            <a:xfrm>
              <a:off x="4176" y="528"/>
              <a:ext cx="432" cy="960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344" name="AutoShape 51"/>
            <p:cNvSpPr>
              <a:spLocks noChangeArrowheads="1"/>
            </p:cNvSpPr>
            <p:nvPr/>
          </p:nvSpPr>
          <p:spPr bwMode="auto">
            <a:xfrm>
              <a:off x="4237" y="864"/>
              <a:ext cx="240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474663" y="228600"/>
            <a:ext cx="1671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1673225" y="228600"/>
            <a:ext cx="7178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7620000" y="2286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6400800" y="23161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</a:t>
            </a:r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5105400" y="2286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13342" name="AutoShape 5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40550" y="6400800"/>
            <a:ext cx="374650" cy="33972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9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79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10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79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11"/>
                  </p:tgtEl>
                </p:cond>
              </p:nextCondLst>
            </p:seq>
          </p:childTnLst>
        </p:cTn>
      </p:par>
    </p:tnLst>
    <p:bldLst>
      <p:bldP spid="37908" grpId="0" animBg="1"/>
      <p:bldP spid="37909" grpId="0"/>
      <p:bldP spid="37909" grpId="1"/>
      <p:bldP spid="37910" grpId="0" animBg="1"/>
      <p:bldP spid="37911" grpId="0" animBg="1"/>
      <p:bldP spid="37912" grpId="0"/>
      <p:bldP spid="37912" grpId="1"/>
      <p:bldP spid="37913" grpId="0"/>
      <p:bldP spid="37913" grpId="1"/>
      <p:bldP spid="37914" grpId="0" animBg="1"/>
      <p:bldP spid="37915" grpId="0" animBg="1"/>
      <p:bldP spid="37916" grpId="0" animBg="1"/>
      <p:bldP spid="37917" grpId="0" animBg="1"/>
      <p:bldP spid="37918" grpId="0" animBg="1"/>
      <p:bldP spid="37919" grpId="0"/>
      <p:bldP spid="37920" grpId="0"/>
      <p:bldP spid="37921" grpId="0"/>
      <p:bldP spid="37922" grpId="0"/>
      <p:bldP spid="37929" grpId="0"/>
      <p:bldP spid="37930" grpId="0"/>
      <p:bldP spid="37931" grpId="0"/>
      <p:bldP spid="37932" grpId="0"/>
      <p:bldP spid="37933" grpId="0" animBg="1"/>
      <p:bldP spid="37942" grpId="0"/>
      <p:bldP spid="37943" grpId="0"/>
      <p:bldP spid="379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5"/>
          <p:cNvGrpSpPr>
            <a:grpSpLocks/>
          </p:cNvGrpSpPr>
          <p:nvPr/>
        </p:nvGrpSpPr>
        <p:grpSpPr bwMode="auto">
          <a:xfrm flipH="1">
            <a:off x="2133600" y="1281113"/>
            <a:ext cx="685800" cy="1524000"/>
            <a:chOff x="2640" y="1296"/>
            <a:chExt cx="864" cy="2016"/>
          </a:xfrm>
        </p:grpSpPr>
        <p:sp>
          <p:nvSpPr>
            <p:cNvPr id="14369" name="AutoShape 6"/>
            <p:cNvSpPr>
              <a:spLocks noChangeArrowheads="1"/>
            </p:cNvSpPr>
            <p:nvPr/>
          </p:nvSpPr>
          <p:spPr bwMode="auto">
            <a:xfrm>
              <a:off x="2640" y="1296"/>
              <a:ext cx="864" cy="2016"/>
            </a:xfrm>
            <a:prstGeom prst="rtTriangl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0" name="AutoShape 7"/>
            <p:cNvSpPr>
              <a:spLocks noChangeArrowheads="1"/>
            </p:cNvSpPr>
            <p:nvPr/>
          </p:nvSpPr>
          <p:spPr bwMode="auto">
            <a:xfrm>
              <a:off x="2749" y="1920"/>
              <a:ext cx="528" cy="120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39" name="Line 8"/>
          <p:cNvSpPr>
            <a:spLocks noChangeShapeType="1"/>
          </p:cNvSpPr>
          <p:nvPr/>
        </p:nvSpPr>
        <p:spPr bwMode="auto">
          <a:xfrm>
            <a:off x="838200" y="2819400"/>
            <a:ext cx="32766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62000" y="2743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2860675" y="2209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8100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14343" name="Line 12"/>
          <p:cNvSpPr>
            <a:spLocks noChangeShapeType="1"/>
          </p:cNvSpPr>
          <p:nvPr/>
        </p:nvSpPr>
        <p:spPr bwMode="auto">
          <a:xfrm>
            <a:off x="2819400" y="990600"/>
            <a:ext cx="19050" cy="2895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860675" y="3733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2819400" y="838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grpSp>
        <p:nvGrpSpPr>
          <p:cNvPr id="14346" name="Group 15"/>
          <p:cNvGrpSpPr>
            <a:grpSpLocks/>
          </p:cNvGrpSpPr>
          <p:nvPr/>
        </p:nvGrpSpPr>
        <p:grpSpPr bwMode="auto">
          <a:xfrm flipH="1">
            <a:off x="6303963" y="1281113"/>
            <a:ext cx="685800" cy="1524000"/>
            <a:chOff x="2640" y="1296"/>
            <a:chExt cx="864" cy="2016"/>
          </a:xfrm>
        </p:grpSpPr>
        <p:sp>
          <p:nvSpPr>
            <p:cNvPr id="14367" name="AutoShape 16"/>
            <p:cNvSpPr>
              <a:spLocks noChangeArrowheads="1"/>
            </p:cNvSpPr>
            <p:nvPr/>
          </p:nvSpPr>
          <p:spPr bwMode="auto">
            <a:xfrm>
              <a:off x="2640" y="1296"/>
              <a:ext cx="864" cy="2016"/>
            </a:xfrm>
            <a:prstGeom prst="rtTriangl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AutoShape 17"/>
            <p:cNvSpPr>
              <a:spLocks noChangeArrowheads="1"/>
            </p:cNvSpPr>
            <p:nvPr/>
          </p:nvSpPr>
          <p:spPr bwMode="auto">
            <a:xfrm>
              <a:off x="2749" y="1920"/>
              <a:ext cx="528" cy="120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7" name="Line 18"/>
          <p:cNvSpPr>
            <a:spLocks noChangeShapeType="1"/>
          </p:cNvSpPr>
          <p:nvPr/>
        </p:nvSpPr>
        <p:spPr bwMode="auto">
          <a:xfrm>
            <a:off x="5029200" y="2819400"/>
            <a:ext cx="32766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4953000" y="2743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7051675" y="1385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80010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14351" name="Line 22"/>
          <p:cNvSpPr>
            <a:spLocks noChangeShapeType="1"/>
          </p:cNvSpPr>
          <p:nvPr/>
        </p:nvSpPr>
        <p:spPr bwMode="auto">
          <a:xfrm>
            <a:off x="7010400" y="990600"/>
            <a:ext cx="19050" cy="2895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7051675" y="3733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7010400" y="838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14354" name="Oval 26"/>
          <p:cNvSpPr>
            <a:spLocks noChangeArrowheads="1"/>
          </p:cNvSpPr>
          <p:nvPr/>
        </p:nvSpPr>
        <p:spPr bwMode="auto">
          <a:xfrm>
            <a:off x="2784475" y="2743200"/>
            <a:ext cx="76200" cy="1524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27"/>
          <p:cNvSpPr>
            <a:spLocks noChangeArrowheads="1"/>
          </p:cNvSpPr>
          <p:nvPr/>
        </p:nvSpPr>
        <p:spPr bwMode="auto">
          <a:xfrm>
            <a:off x="6989763" y="1600200"/>
            <a:ext cx="76200" cy="1524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AutoShape 29"/>
          <p:cNvSpPr>
            <a:spLocks noChangeArrowheads="1"/>
          </p:cNvSpPr>
          <p:nvPr/>
        </p:nvSpPr>
        <p:spPr bwMode="auto">
          <a:xfrm>
            <a:off x="3144838" y="4024313"/>
            <a:ext cx="4648200" cy="1981200"/>
          </a:xfrm>
          <a:prstGeom prst="triangle">
            <a:avLst>
              <a:gd name="adj" fmla="val 31111"/>
            </a:avLst>
          </a:prstGeom>
          <a:solidFill>
            <a:srgbClr val="0000F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30"/>
          <p:cNvSpPr>
            <a:spLocks noChangeShapeType="1"/>
          </p:cNvSpPr>
          <p:nvPr/>
        </p:nvSpPr>
        <p:spPr bwMode="auto">
          <a:xfrm>
            <a:off x="4592638" y="4024313"/>
            <a:ext cx="1587" cy="19812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58" name="Group 31"/>
          <p:cNvGrpSpPr>
            <a:grpSpLocks/>
          </p:cNvGrpSpPr>
          <p:nvPr/>
        </p:nvGrpSpPr>
        <p:grpSpPr bwMode="auto">
          <a:xfrm>
            <a:off x="4613275" y="5757863"/>
            <a:ext cx="304800" cy="247650"/>
            <a:chOff x="3552" y="2928"/>
            <a:chExt cx="192" cy="192"/>
          </a:xfrm>
        </p:grpSpPr>
        <p:sp>
          <p:nvSpPr>
            <p:cNvPr id="14365" name="Line 32"/>
            <p:cNvSpPr>
              <a:spLocks noChangeShapeType="1"/>
            </p:cNvSpPr>
            <p:nvPr/>
          </p:nvSpPr>
          <p:spPr bwMode="auto">
            <a:xfrm>
              <a:off x="3552" y="2928"/>
              <a:ext cx="192" cy="0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33"/>
            <p:cNvSpPr>
              <a:spLocks noChangeShapeType="1"/>
            </p:cNvSpPr>
            <p:nvPr/>
          </p:nvSpPr>
          <p:spPr bwMode="auto">
            <a:xfrm>
              <a:off x="3744" y="2928"/>
              <a:ext cx="0" cy="192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4343400" y="3505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2763838" y="5957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7696200" y="5957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4364038" y="5957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381000" y="381000"/>
            <a:ext cx="1671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1673225" y="381000"/>
            <a:ext cx="7178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44500" y="228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609600" y="838200"/>
            <a:ext cx="4419600" cy="523875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 . Kiểm tra bài cũ: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609600" y="144780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Hãy nêu các cặp cạnh song song và các cặp cạnh vuông góc có trong hình dưới đây: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5400000">
            <a:off x="1047750" y="3162300"/>
            <a:ext cx="2400300" cy="2667000"/>
          </a:xfrm>
          <a:prstGeom prst="flowChartManualInpu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038600" y="2560638"/>
            <a:ext cx="4724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Các cặp cạnh song song với nhau, vuông góc với nhau có trong hình vẽ là: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038600" y="4297363"/>
            <a:ext cx="4724400" cy="523875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+ MN song song với PQ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4038600" y="5049838"/>
            <a:ext cx="4724400" cy="523875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+ MN vuông góc với MQ; 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85800" y="26098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685800" y="56578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Q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3276600" y="56578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819400" y="27622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914400" y="3276600"/>
            <a:ext cx="0" cy="24384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914400" y="3295650"/>
            <a:ext cx="21336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3048000" y="3295650"/>
            <a:ext cx="533400" cy="24384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914400" y="5715000"/>
            <a:ext cx="2667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914400" y="5410200"/>
            <a:ext cx="228600" cy="304800"/>
            <a:chOff x="576" y="3408"/>
            <a:chExt cx="144" cy="192"/>
          </a:xfrm>
        </p:grpSpPr>
        <p:sp>
          <p:nvSpPr>
            <p:cNvPr id="4118" name="Line 24"/>
            <p:cNvSpPr>
              <a:spLocks noChangeShapeType="1"/>
            </p:cNvSpPr>
            <p:nvPr/>
          </p:nvSpPr>
          <p:spPr bwMode="auto">
            <a:xfrm>
              <a:off x="576" y="3408"/>
              <a:ext cx="144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5"/>
            <p:cNvSpPr>
              <a:spLocks noChangeShapeType="1"/>
            </p:cNvSpPr>
            <p:nvPr/>
          </p:nvSpPr>
          <p:spPr bwMode="auto">
            <a:xfrm>
              <a:off x="720" y="3408"/>
              <a:ext cx="0" cy="192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 flipV="1">
            <a:off x="914400" y="3276600"/>
            <a:ext cx="228600" cy="304800"/>
            <a:chOff x="576" y="3408"/>
            <a:chExt cx="144" cy="192"/>
          </a:xfrm>
        </p:grpSpPr>
        <p:sp>
          <p:nvSpPr>
            <p:cNvPr id="4116" name="Line 28"/>
            <p:cNvSpPr>
              <a:spLocks noChangeShapeType="1"/>
            </p:cNvSpPr>
            <p:nvPr/>
          </p:nvSpPr>
          <p:spPr bwMode="auto">
            <a:xfrm>
              <a:off x="576" y="3408"/>
              <a:ext cx="144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9"/>
            <p:cNvSpPr>
              <a:spLocks noChangeShapeType="1"/>
            </p:cNvSpPr>
            <p:nvPr/>
          </p:nvSpPr>
          <p:spPr bwMode="auto">
            <a:xfrm>
              <a:off x="720" y="3408"/>
              <a:ext cx="0" cy="192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4038600" y="5811838"/>
            <a:ext cx="4724400" cy="523875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MQ vuông góc với PQ.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/>
      <p:bldP spid="39944" grpId="0"/>
      <p:bldP spid="39947" grpId="0" animBg="1"/>
      <p:bldP spid="39948" grpId="0"/>
      <p:bldP spid="39949" grpId="0" animBg="1"/>
      <p:bldP spid="39950" grpId="0" animBg="1"/>
      <p:bldP spid="39951" grpId="0"/>
      <p:bldP spid="39952" grpId="0"/>
      <p:bldP spid="39953" grpId="0"/>
      <p:bldP spid="39954" grpId="0"/>
      <p:bldP spid="39955" grpId="0" animBg="1"/>
      <p:bldP spid="39955" grpId="1" animBg="1"/>
      <p:bldP spid="39956" grpId="0" animBg="1"/>
      <p:bldP spid="39957" grpId="0" animBg="1"/>
      <p:bldP spid="39959" grpId="0" animBg="1"/>
      <p:bldP spid="39959" grpId="1" animBg="1"/>
      <p:bldP spid="399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Toán  : VẼ HAI ĐƯỜNG THẲNG VUÔNG GÓC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3400" y="2133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</a:rPr>
              <a:t>*  </a:t>
            </a:r>
            <a:r>
              <a:rPr lang="en-US" sz="3200" b="1">
                <a:solidFill>
                  <a:srgbClr val="0000FF"/>
                </a:solidFill>
              </a:rPr>
              <a:t>Bài mới :</a:t>
            </a:r>
          </a:p>
        </p:txBody>
      </p:sp>
      <p:sp>
        <p:nvSpPr>
          <p:cNvPr id="5124" name="AutoShape 19"/>
          <p:cNvSpPr>
            <a:spLocks noChangeArrowheads="1"/>
          </p:cNvSpPr>
          <p:nvPr/>
        </p:nvSpPr>
        <p:spPr bwMode="auto">
          <a:xfrm>
            <a:off x="1447800" y="2743200"/>
            <a:ext cx="5715000" cy="2286000"/>
          </a:xfrm>
          <a:prstGeom prst="cloudCallout">
            <a:avLst>
              <a:gd name="adj1" fmla="val 2750"/>
              <a:gd name="adj2" fmla="val -11590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828800" y="3276600"/>
            <a:ext cx="838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Giới thiệu bài mới</a:t>
            </a:r>
            <a:r>
              <a:rPr lang="en-US" sz="4000" b="1">
                <a:solidFill>
                  <a:srgbClr val="0000FF"/>
                </a:solidFill>
              </a:rPr>
              <a:t> :</a:t>
            </a:r>
          </a:p>
        </p:txBody>
      </p:sp>
      <p:pic>
        <p:nvPicPr>
          <p:cNvPr id="5126" name="Picture 24" descr="B61F922E038C4F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71800"/>
            <a:ext cx="1447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25" descr="B61F922E038C4F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371600"/>
            <a:ext cx="152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752600" y="4876800"/>
            <a:ext cx="5791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 flipH="1">
            <a:off x="1828800" y="1962150"/>
            <a:ext cx="1295400" cy="2916238"/>
            <a:chOff x="2640" y="1296"/>
            <a:chExt cx="864" cy="2016"/>
          </a:xfrm>
        </p:grpSpPr>
        <p:sp>
          <p:nvSpPr>
            <p:cNvPr id="6165" name="AutoShape 14"/>
            <p:cNvSpPr>
              <a:spLocks noChangeArrowheads="1"/>
            </p:cNvSpPr>
            <p:nvPr/>
          </p:nvSpPr>
          <p:spPr bwMode="auto">
            <a:xfrm>
              <a:off x="2640" y="1296"/>
              <a:ext cx="864" cy="2016"/>
            </a:xfrm>
            <a:prstGeom prst="rtTriangl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66" name="AutoShape 13"/>
            <p:cNvSpPr>
              <a:spLocks noChangeArrowheads="1"/>
            </p:cNvSpPr>
            <p:nvPr/>
          </p:nvSpPr>
          <p:spPr bwMode="auto">
            <a:xfrm>
              <a:off x="2749" y="1920"/>
              <a:ext cx="528" cy="120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600200" y="4800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289675" y="4191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315200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289675" y="5791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6248400" y="17668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57200" y="228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677988" y="228600"/>
            <a:ext cx="7504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57200" y="914400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Vẽ đường thẳng CD đi qua điểm E và vuông góc với đường thẳng AB cho trước. 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3352800" y="2514600"/>
            <a:ext cx="2286000" cy="914400"/>
          </a:xfrm>
          <a:prstGeom prst="wedgeRoundRectCallout">
            <a:avLst>
              <a:gd name="adj1" fmla="val -58611"/>
              <a:gd name="adj2" fmla="val 73958"/>
              <a:gd name="adj3" fmla="val 16667"/>
            </a:avLst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Cạnh góc vuông thứ hai</a:t>
            </a:r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 flipH="1" flipV="1">
            <a:off x="450850" y="5278438"/>
            <a:ext cx="2624138" cy="838200"/>
          </a:xfrm>
          <a:prstGeom prst="wedgeRoundRectCallout">
            <a:avLst>
              <a:gd name="adj1" fmla="val -27014"/>
              <a:gd name="adj2" fmla="val 102648"/>
              <a:gd name="adj3" fmla="val 16667"/>
            </a:avLst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Cạnh góc vuông thứ nhất</a:t>
            </a: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304800" y="1905000"/>
            <a:ext cx="2174875" cy="2743200"/>
          </a:xfrm>
          <a:prstGeom prst="rightArrowCallout">
            <a:avLst>
              <a:gd name="adj1" fmla="val 31533"/>
              <a:gd name="adj2" fmla="val 31533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Trường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Điểm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 ở trên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đường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thẳng AB</a:t>
            </a:r>
          </a:p>
          <a:p>
            <a:pPr algn="ctr">
              <a:defRPr/>
            </a:pPr>
            <a:endParaRPr lang="en-US" sz="2000">
              <a:solidFill>
                <a:srgbClr val="0000FF"/>
              </a:solidFill>
              <a:latin typeface="Arial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6127750" y="1143000"/>
            <a:ext cx="1295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8800">
                <a:solidFill>
                  <a:schemeClr val="hlink"/>
                </a:solidFill>
                <a:sym typeface="Wingdings" pitchFamily="2" charset="2"/>
              </a:rPr>
              <a:t>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6291263" y="4648200"/>
            <a:ext cx="152400" cy="228600"/>
            <a:chOff x="3936" y="2928"/>
            <a:chExt cx="96" cy="144"/>
          </a:xfrm>
        </p:grpSpPr>
        <p:sp>
          <p:nvSpPr>
            <p:cNvPr id="6163" name="Line 39"/>
            <p:cNvSpPr>
              <a:spLocks noChangeShapeType="1"/>
            </p:cNvSpPr>
            <p:nvPr/>
          </p:nvSpPr>
          <p:spPr bwMode="auto">
            <a:xfrm>
              <a:off x="3936" y="2928"/>
              <a:ext cx="9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40"/>
            <p:cNvSpPr>
              <a:spLocks noChangeShapeType="1"/>
            </p:cNvSpPr>
            <p:nvPr/>
          </p:nvSpPr>
          <p:spPr bwMode="auto">
            <a:xfrm>
              <a:off x="4032" y="2928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0" name="Oval 42"/>
          <p:cNvSpPr>
            <a:spLocks noChangeArrowheads="1"/>
          </p:cNvSpPr>
          <p:nvPr/>
        </p:nvSpPr>
        <p:spPr bwMode="auto">
          <a:xfrm>
            <a:off x="6248400" y="4800600"/>
            <a:ext cx="762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6289675" y="2286000"/>
            <a:ext cx="0" cy="3657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3.31022E-6 L 0.34358 -3.31022E-6 " pathEditMode="relative" rAng="0" ptsTypes="AA">
                                      <p:cBhvr>
                                        <p:cTn id="7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623E-6 L 0.3375 -2.31623E-6 " pathEditMode="relative" rAng="0" ptsTypes="AA">
                                      <p:cBhvr>
                                        <p:cTn id="75" dur="5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19001E-7 L 0.3125 -0.00555 " pathEditMode="relative" rAng="0" ptsTypes="AA">
                                      <p:cBhvr>
                                        <p:cTn id="77" dur="5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5326 L 1.11022E-16 -2.5104E-6 " pathEditMode="relative" rAng="0" ptsTypes="AA">
                                      <p:cBhvr>
                                        <p:cTn id="94" dur="1000" spd="-100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nimBg="1"/>
      <p:bldP spid="2066" grpId="0"/>
      <p:bldP spid="2067" grpId="0"/>
      <p:bldP spid="2068" grpId="0"/>
      <p:bldP spid="2070" grpId="0"/>
      <p:bldP spid="2071" grpId="0"/>
      <p:bldP spid="2076" grpId="0"/>
      <p:bldP spid="2077" grpId="0"/>
      <p:bldP spid="2081" grpId="0" animBg="1"/>
      <p:bldP spid="2081" grpId="1" animBg="1"/>
      <p:bldP spid="2081" grpId="2" animBg="1"/>
      <p:bldP spid="2082" grpId="0" animBg="1"/>
      <p:bldP spid="2082" grpId="1" animBg="1"/>
      <p:bldP spid="2082" grpId="2" animBg="1"/>
      <p:bldP spid="2084" grpId="0" animBg="1"/>
      <p:bldP spid="2085" grpId="0"/>
      <p:bldP spid="2085" grpId="1"/>
      <p:bldP spid="2085" grpId="2"/>
      <p:bldP spid="2090" grpId="0" animBg="1"/>
      <p:bldP spid="20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16088" y="228600"/>
            <a:ext cx="7580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57200" y="914400"/>
            <a:ext cx="7696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Vẽ đường thẳng CD đi qua điểm E và vuông góc với đường thẳng AB cho trước. 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479800" y="3124200"/>
            <a:ext cx="2209800" cy="914400"/>
          </a:xfrm>
          <a:prstGeom prst="wedgeRoundRectCallout">
            <a:avLst>
              <a:gd name="adj1" fmla="val -58907"/>
              <a:gd name="adj2" fmla="val 73958"/>
              <a:gd name="adj3" fmla="val 16667"/>
            </a:avLst>
          </a:prstGeom>
          <a:solidFill>
            <a:srgbClr val="33CCFF"/>
          </a:solidFill>
          <a:ln w="952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Cạnh góc vuông thứ hai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flipH="1">
            <a:off x="1905000" y="1981200"/>
            <a:ext cx="1295400" cy="2916238"/>
            <a:chOff x="2640" y="1296"/>
            <a:chExt cx="864" cy="2016"/>
          </a:xfrm>
        </p:grpSpPr>
        <p:sp>
          <p:nvSpPr>
            <p:cNvPr id="7189" name="AutoShape 8"/>
            <p:cNvSpPr>
              <a:spLocks noChangeArrowheads="1"/>
            </p:cNvSpPr>
            <p:nvPr/>
          </p:nvSpPr>
          <p:spPr bwMode="auto">
            <a:xfrm>
              <a:off x="2640" y="1296"/>
              <a:ext cx="864" cy="2016"/>
            </a:xfrm>
            <a:prstGeom prst="rtTriangl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0" name="AutoShape 9"/>
            <p:cNvSpPr>
              <a:spLocks noChangeArrowheads="1"/>
            </p:cNvSpPr>
            <p:nvPr/>
          </p:nvSpPr>
          <p:spPr bwMode="auto">
            <a:xfrm>
              <a:off x="2749" y="1920"/>
              <a:ext cx="528" cy="120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2779" name="AutoShape 11"/>
          <p:cNvSpPr>
            <a:spLocks noChangeArrowheads="1"/>
          </p:cNvSpPr>
          <p:nvPr/>
        </p:nvSpPr>
        <p:spPr bwMode="auto">
          <a:xfrm flipH="1" flipV="1">
            <a:off x="609600" y="5313363"/>
            <a:ext cx="2362200" cy="838200"/>
          </a:xfrm>
          <a:prstGeom prst="wedgeRoundRectCallout">
            <a:avLst>
              <a:gd name="adj1" fmla="val -35486"/>
              <a:gd name="adj2" fmla="val 102648"/>
              <a:gd name="adj3" fmla="val 16667"/>
            </a:avLst>
          </a:prstGeom>
          <a:solidFill>
            <a:srgbClr val="33CCFF"/>
          </a:solidFill>
          <a:ln w="952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Cạnh góc vuông thứ nhất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752600" y="4876800"/>
            <a:ext cx="5791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1600200" y="4800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7239000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6400800" y="2667000"/>
            <a:ext cx="76200" cy="152400"/>
          </a:xfrm>
          <a:prstGeom prst="flowChartConnector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477000" y="24876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6400800" y="5791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6324600" y="18430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415925" y="1981200"/>
            <a:ext cx="2174875" cy="2743200"/>
          </a:xfrm>
          <a:prstGeom prst="rightArrowCallout">
            <a:avLst>
              <a:gd name="adj1" fmla="val 31533"/>
              <a:gd name="adj2" fmla="val 31533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Trường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Điểm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 ở ngoài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đường </a:t>
            </a:r>
          </a:p>
          <a:p>
            <a:pPr algn="ctr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thẳng AB</a:t>
            </a:r>
          </a:p>
          <a:p>
            <a:pPr algn="ctr">
              <a:defRPr/>
            </a:pPr>
            <a:endParaRPr lang="en-US" sz="200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6302375" y="1143000"/>
            <a:ext cx="1295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8800">
                <a:solidFill>
                  <a:schemeClr val="hlink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6442075" y="2286000"/>
            <a:ext cx="0" cy="3657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456363" y="4648200"/>
            <a:ext cx="152400" cy="228600"/>
            <a:chOff x="3936" y="2928"/>
            <a:chExt cx="96" cy="144"/>
          </a:xfrm>
        </p:grpSpPr>
        <p:sp>
          <p:nvSpPr>
            <p:cNvPr id="7187" name="Line 26"/>
            <p:cNvSpPr>
              <a:spLocks noChangeShapeType="1"/>
            </p:cNvSpPr>
            <p:nvPr/>
          </p:nvSpPr>
          <p:spPr bwMode="auto">
            <a:xfrm>
              <a:off x="3936" y="2928"/>
              <a:ext cx="9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7"/>
            <p:cNvSpPr>
              <a:spLocks noChangeShapeType="1"/>
            </p:cNvSpPr>
            <p:nvPr/>
          </p:nvSpPr>
          <p:spPr bwMode="auto">
            <a:xfrm>
              <a:off x="4032" y="2928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500"/>
                                        <p:tgtEl>
                                          <p:spTgt spid="327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2.04808E-6 L 0.35416 2.04808E-6 " pathEditMode="relative" rAng="0" ptsTypes="AA">
                                      <p:cBhvr>
                                        <p:cTn id="6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2.31623E-6 L 0.34167 -2.31623E-6 " pathEditMode="relative" rAng="0" ptsTypes="AA">
                                      <p:cBhvr>
                                        <p:cTn id="71" dur="5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9001E-7 L 0.32916 -0.00555 " pathEditMode="relative" rAng="0" ptsTypes="AA">
                                      <p:cBhvr>
                                        <p:cTn id="73" dur="5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5215 L 3.33333E-6 -2.5104E-6 " pathEditMode="relative" rAng="0" ptsTypes="AA">
                                      <p:cBhvr>
                                        <p:cTn id="90" dur="1000" spd="-100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1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8" grpId="0"/>
      <p:bldP spid="32778" grpId="1" animBg="1"/>
      <p:bldP spid="32779" grpId="0" animBg="1"/>
      <p:bldP spid="32779" grpId="1" animBg="1"/>
      <p:bldP spid="32780" grpId="0" animBg="1"/>
      <p:bldP spid="32781" grpId="0"/>
      <p:bldP spid="32782" grpId="0"/>
      <p:bldP spid="32783" grpId="0" animBg="1"/>
      <p:bldP spid="32784" grpId="0"/>
      <p:bldP spid="32790" grpId="0" animBg="1"/>
      <p:bldP spid="32791" grpId="0"/>
      <p:bldP spid="32791" grpId="1"/>
      <p:bldP spid="327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57200" y="914400"/>
            <a:ext cx="579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 Đường cao của hình tam giác: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33400" y="1752600"/>
            <a:ext cx="3124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Qua đỉnh A của hình tam giác ABC ta vẽ đường thẳng vuông góc với cạnh BC, cắt cạnh BC tại điểm H.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3754438" y="1981200"/>
            <a:ext cx="4648200" cy="3048000"/>
          </a:xfrm>
          <a:prstGeom prst="triangle">
            <a:avLst>
              <a:gd name="adj" fmla="val 31111"/>
            </a:avLst>
          </a:prstGeom>
          <a:solidFill>
            <a:srgbClr val="0000FF"/>
          </a:solidFill>
          <a:ln w="38100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1373188"/>
            <a:ext cx="1219200" cy="3657600"/>
            <a:chOff x="768" y="2592"/>
            <a:chExt cx="624" cy="1392"/>
          </a:xfrm>
        </p:grpSpPr>
        <p:sp>
          <p:nvSpPr>
            <p:cNvPr id="8210" name="AutoShape 9"/>
            <p:cNvSpPr>
              <a:spLocks noChangeArrowheads="1"/>
            </p:cNvSpPr>
            <p:nvPr/>
          </p:nvSpPr>
          <p:spPr bwMode="auto">
            <a:xfrm flipH="1">
              <a:off x="768" y="2592"/>
              <a:ext cx="624" cy="1392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1" name="AutoShape 10"/>
            <p:cNvSpPr>
              <a:spLocks noChangeArrowheads="1"/>
            </p:cNvSpPr>
            <p:nvPr/>
          </p:nvSpPr>
          <p:spPr bwMode="auto">
            <a:xfrm flipH="1">
              <a:off x="912" y="3072"/>
              <a:ext cx="384" cy="816"/>
            </a:xfrm>
            <a:prstGeom prst="rtTriangl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195888" y="4648200"/>
            <a:ext cx="304800" cy="381000"/>
            <a:chOff x="3552" y="2928"/>
            <a:chExt cx="192" cy="192"/>
          </a:xfrm>
        </p:grpSpPr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552" y="2928"/>
              <a:ext cx="192" cy="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3744" y="2928"/>
              <a:ext cx="0" cy="192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029200" y="1447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373438" y="5029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8153400" y="5029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4973638" y="5029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1752600" y="5524500"/>
            <a:ext cx="6172200" cy="954088"/>
          </a:xfrm>
          <a:prstGeom prst="rect">
            <a:avLst/>
          </a:prstGeom>
          <a:solidFill>
            <a:schemeClr val="tx2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 gọi đoạn thẳng AH là đường cao của hình tam giác ABC  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419100" y="2286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652588" y="228600"/>
            <a:ext cx="7580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5029200" y="817563"/>
            <a:ext cx="12954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8800">
                <a:solidFill>
                  <a:schemeClr val="hlink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5202238" y="1981200"/>
            <a:ext cx="0" cy="3048000"/>
          </a:xfrm>
          <a:prstGeom prst="line">
            <a:avLst/>
          </a:prstGeom>
          <a:noFill/>
          <a:ln w="38100">
            <a:solidFill>
              <a:srgbClr val="EAFF6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1706E-6 L 0.14167 -3.71706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0.43273 L -2.77778E-7 2.91262E-7 " pathEditMode="relative" rAng="0" ptsTypes="AA">
                                      <p:cBhvr>
                                        <p:cTn id="56" dur="1000" spd="-100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21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79" grpId="0"/>
      <p:bldP spid="28680" grpId="0" animBg="1"/>
      <p:bldP spid="28691" grpId="0"/>
      <p:bldP spid="28692" grpId="0"/>
      <p:bldP spid="28693" grpId="0"/>
      <p:bldP spid="28694" grpId="0"/>
      <p:bldP spid="28695" grpId="0" animBg="1"/>
      <p:bldP spid="28698" grpId="0"/>
      <p:bldP spid="28698" grpId="1"/>
      <p:bldP spid="28698" grpId="2"/>
      <p:bldP spid="286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33400" y="958850"/>
            <a:ext cx="594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4. Thực hành – Luyện tập :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685800" y="164465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306513" y="1493838"/>
            <a:ext cx="73040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Hãy vẽ đường thẳng AB đi qua điểm E và vuông góc với đường thẳng CD trong mỗi trường hợp sau:</a:t>
            </a: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98500" y="4953000"/>
            <a:ext cx="2133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13275" y="3048000"/>
            <a:ext cx="0" cy="289560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6172200" y="3948113"/>
            <a:ext cx="2057400" cy="167640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1689100" y="4911725"/>
            <a:ext cx="762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7315200" y="4633913"/>
            <a:ext cx="762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57200" y="49530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668463" y="50292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2590800" y="50292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4606925" y="28956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613275" y="44196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4648200" y="57150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019800" y="562451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467600" y="44196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153400" y="394811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457200" y="3581400"/>
            <a:ext cx="685800" cy="1371600"/>
            <a:chOff x="288" y="1776"/>
            <a:chExt cx="432" cy="864"/>
          </a:xfrm>
        </p:grpSpPr>
        <p:sp>
          <p:nvSpPr>
            <p:cNvPr id="9272" name="AutoShape 23"/>
            <p:cNvSpPr>
              <a:spLocks noChangeArrowheads="1"/>
            </p:cNvSpPr>
            <p:nvPr/>
          </p:nvSpPr>
          <p:spPr bwMode="auto">
            <a:xfrm flipH="1">
              <a:off x="288" y="1776"/>
              <a:ext cx="432" cy="864"/>
            </a:xfrm>
            <a:prstGeom prst="rtTriangle">
              <a:avLst/>
            </a:prstGeom>
            <a:solidFill>
              <a:srgbClr val="FF66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73" name="AutoShape 22"/>
            <p:cNvSpPr>
              <a:spLocks noChangeArrowheads="1"/>
            </p:cNvSpPr>
            <p:nvPr/>
          </p:nvSpPr>
          <p:spPr bwMode="auto">
            <a:xfrm flipH="1">
              <a:off x="373" y="2005"/>
              <a:ext cx="288" cy="576"/>
            </a:xfrm>
            <a:prstGeom prst="rtTriangle">
              <a:avLst/>
            </a:prstGeom>
            <a:solidFill>
              <a:schemeClr val="bg2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1727200" y="3200400"/>
            <a:ext cx="0" cy="2590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3214688" y="5257800"/>
            <a:ext cx="1371600" cy="685800"/>
            <a:chOff x="2038" y="3312"/>
            <a:chExt cx="864" cy="432"/>
          </a:xfrm>
        </p:grpSpPr>
        <p:sp>
          <p:nvSpPr>
            <p:cNvPr id="9270" name="AutoShape 27"/>
            <p:cNvSpPr>
              <a:spLocks noChangeArrowheads="1"/>
            </p:cNvSpPr>
            <p:nvPr/>
          </p:nvSpPr>
          <p:spPr bwMode="auto">
            <a:xfrm rot="16200000" flipH="1">
              <a:off x="2254" y="3096"/>
              <a:ext cx="432" cy="864"/>
            </a:xfrm>
            <a:prstGeom prst="rtTriangle">
              <a:avLst/>
            </a:prstGeom>
            <a:solidFill>
              <a:srgbClr val="FF66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71" name="AutoShape 28"/>
            <p:cNvSpPr>
              <a:spLocks noChangeArrowheads="1"/>
            </p:cNvSpPr>
            <p:nvPr/>
          </p:nvSpPr>
          <p:spPr bwMode="auto">
            <a:xfrm rot="16200000" flipH="1">
              <a:off x="2411" y="3226"/>
              <a:ext cx="288" cy="576"/>
            </a:xfrm>
            <a:prstGeom prst="rtTriangle">
              <a:avLst/>
            </a:prstGeom>
            <a:solidFill>
              <a:schemeClr val="bg2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3429000" y="4419600"/>
            <a:ext cx="2209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6400800" y="3505200"/>
            <a:ext cx="1752600" cy="213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 rot="-395482">
            <a:off x="6062663" y="3929063"/>
            <a:ext cx="762000" cy="1600200"/>
            <a:chOff x="4224" y="2112"/>
            <a:chExt cx="384" cy="1056"/>
          </a:xfrm>
        </p:grpSpPr>
        <p:sp>
          <p:nvSpPr>
            <p:cNvPr id="9262" name="Line 43"/>
            <p:cNvSpPr>
              <a:spLocks noChangeShapeType="1"/>
            </p:cNvSpPr>
            <p:nvPr/>
          </p:nvSpPr>
          <p:spPr bwMode="auto">
            <a:xfrm flipV="1">
              <a:off x="4272" y="2880"/>
              <a:ext cx="336" cy="2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63" name="Group 51"/>
            <p:cNvGrpSpPr>
              <a:grpSpLocks/>
            </p:cNvGrpSpPr>
            <p:nvPr/>
          </p:nvGrpSpPr>
          <p:grpSpPr bwMode="auto">
            <a:xfrm>
              <a:off x="4224" y="2112"/>
              <a:ext cx="384" cy="1056"/>
              <a:chOff x="4213" y="2112"/>
              <a:chExt cx="384" cy="1056"/>
            </a:xfrm>
          </p:grpSpPr>
          <p:sp>
            <p:nvSpPr>
              <p:cNvPr id="9264" name="Line 41"/>
              <p:cNvSpPr>
                <a:spLocks noChangeShapeType="1"/>
              </p:cNvSpPr>
              <p:nvPr/>
            </p:nvSpPr>
            <p:spPr bwMode="auto">
              <a:xfrm>
                <a:off x="4213" y="2112"/>
                <a:ext cx="384" cy="76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Line 42"/>
              <p:cNvSpPr>
                <a:spLocks noChangeShapeType="1"/>
              </p:cNvSpPr>
              <p:nvPr/>
            </p:nvSpPr>
            <p:spPr bwMode="auto">
              <a:xfrm>
                <a:off x="4213" y="2112"/>
                <a:ext cx="48" cy="1056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66" name="Group 50"/>
              <p:cNvGrpSpPr>
                <a:grpSpLocks/>
              </p:cNvGrpSpPr>
              <p:nvPr/>
            </p:nvGrpSpPr>
            <p:grpSpPr bwMode="auto">
              <a:xfrm>
                <a:off x="4272" y="2400"/>
                <a:ext cx="241" cy="646"/>
                <a:chOff x="4283" y="2390"/>
                <a:chExt cx="241" cy="646"/>
              </a:xfrm>
            </p:grpSpPr>
            <p:sp>
              <p:nvSpPr>
                <p:cNvPr id="9267" name="Line 44"/>
                <p:cNvSpPr>
                  <a:spLocks noChangeShapeType="1"/>
                </p:cNvSpPr>
                <p:nvPr/>
              </p:nvSpPr>
              <p:spPr bwMode="auto">
                <a:xfrm>
                  <a:off x="4283" y="2390"/>
                  <a:ext cx="240" cy="480"/>
                </a:xfrm>
                <a:prstGeom prst="line">
                  <a:avLst/>
                </a:prstGeom>
                <a:noFill/>
                <a:ln w="9525">
                  <a:solidFill>
                    <a:srgbClr val="0000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8" name="Line 45"/>
                <p:cNvSpPr>
                  <a:spLocks noChangeShapeType="1"/>
                </p:cNvSpPr>
                <p:nvPr/>
              </p:nvSpPr>
              <p:spPr bwMode="auto">
                <a:xfrm>
                  <a:off x="4283" y="2400"/>
                  <a:ext cx="37" cy="624"/>
                </a:xfrm>
                <a:prstGeom prst="line">
                  <a:avLst/>
                </a:prstGeom>
                <a:noFill/>
                <a:ln w="9525">
                  <a:solidFill>
                    <a:srgbClr val="0000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9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4320" y="2868"/>
                  <a:ext cx="204" cy="168"/>
                </a:xfrm>
                <a:prstGeom prst="line">
                  <a:avLst/>
                </a:prstGeom>
                <a:noFill/>
                <a:ln w="9525">
                  <a:solidFill>
                    <a:srgbClr val="0000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4871" name="Text Box 55"/>
          <p:cNvSpPr txBox="1">
            <a:spLocks noChangeArrowheads="1"/>
          </p:cNvSpPr>
          <p:nvPr/>
        </p:nvSpPr>
        <p:spPr bwMode="auto">
          <a:xfrm>
            <a:off x="457200" y="228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1716088" y="228600"/>
            <a:ext cx="7504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sp>
        <p:nvSpPr>
          <p:cNvPr id="34873" name="Oval 57"/>
          <p:cNvSpPr>
            <a:spLocks noChangeArrowheads="1"/>
          </p:cNvSpPr>
          <p:nvPr/>
        </p:nvSpPr>
        <p:spPr bwMode="auto">
          <a:xfrm>
            <a:off x="4572000" y="4378325"/>
            <a:ext cx="762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4875" name="Oval 59"/>
          <p:cNvSpPr>
            <a:spLocks noChangeArrowheads="1"/>
          </p:cNvSpPr>
          <p:nvPr/>
        </p:nvSpPr>
        <p:spPr bwMode="auto">
          <a:xfrm>
            <a:off x="533400" y="304800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34876" name="Oval 60"/>
          <p:cNvSpPr>
            <a:spLocks noChangeArrowheads="1"/>
          </p:cNvSpPr>
          <p:nvPr/>
        </p:nvSpPr>
        <p:spPr bwMode="auto">
          <a:xfrm>
            <a:off x="3429000" y="304800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34877" name="Oval 61"/>
          <p:cNvSpPr>
            <a:spLocks noChangeArrowheads="1"/>
          </p:cNvSpPr>
          <p:nvPr/>
        </p:nvSpPr>
        <p:spPr bwMode="auto">
          <a:xfrm>
            <a:off x="5943600" y="304800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66"/>
                </a:solidFill>
              </a:rPr>
              <a:t>c</a:t>
            </a:r>
          </a:p>
        </p:txBody>
      </p: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1751013" y="4786313"/>
            <a:ext cx="111125" cy="152400"/>
            <a:chOff x="951" y="3015"/>
            <a:chExt cx="70" cy="96"/>
          </a:xfrm>
        </p:grpSpPr>
        <p:sp>
          <p:nvSpPr>
            <p:cNvPr id="9260" name="Line 62"/>
            <p:cNvSpPr>
              <a:spLocks noChangeShapeType="1"/>
            </p:cNvSpPr>
            <p:nvPr/>
          </p:nvSpPr>
          <p:spPr bwMode="auto">
            <a:xfrm>
              <a:off x="951" y="3015"/>
              <a:ext cx="7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63"/>
            <p:cNvSpPr>
              <a:spLocks noChangeShapeType="1"/>
            </p:cNvSpPr>
            <p:nvPr/>
          </p:nvSpPr>
          <p:spPr bwMode="auto">
            <a:xfrm flipH="1">
              <a:off x="1017" y="3015"/>
              <a:ext cx="0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4648200" y="4252913"/>
            <a:ext cx="111125" cy="152400"/>
            <a:chOff x="951" y="3015"/>
            <a:chExt cx="70" cy="96"/>
          </a:xfrm>
        </p:grpSpPr>
        <p:sp>
          <p:nvSpPr>
            <p:cNvPr id="9258" name="Line 67"/>
            <p:cNvSpPr>
              <a:spLocks noChangeShapeType="1"/>
            </p:cNvSpPr>
            <p:nvPr/>
          </p:nvSpPr>
          <p:spPr bwMode="auto">
            <a:xfrm>
              <a:off x="951" y="3015"/>
              <a:ext cx="7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68"/>
            <p:cNvSpPr>
              <a:spLocks noChangeShapeType="1"/>
            </p:cNvSpPr>
            <p:nvPr/>
          </p:nvSpPr>
          <p:spPr bwMode="auto">
            <a:xfrm flipH="1">
              <a:off x="1017" y="3015"/>
              <a:ext cx="0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88" name="Text Box 72"/>
          <p:cNvSpPr txBox="1">
            <a:spLocks noChangeArrowheads="1"/>
          </p:cNvSpPr>
          <p:nvPr/>
        </p:nvSpPr>
        <p:spPr bwMode="auto">
          <a:xfrm>
            <a:off x="1703388" y="2971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4889" name="Text Box 73"/>
          <p:cNvSpPr txBox="1">
            <a:spLocks noChangeArrowheads="1"/>
          </p:cNvSpPr>
          <p:nvPr/>
        </p:nvSpPr>
        <p:spPr bwMode="auto">
          <a:xfrm>
            <a:off x="1689100" y="5715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4890" name="Text Box 74"/>
          <p:cNvSpPr txBox="1">
            <a:spLocks noChangeArrowheads="1"/>
          </p:cNvSpPr>
          <p:nvPr/>
        </p:nvSpPr>
        <p:spPr bwMode="auto">
          <a:xfrm>
            <a:off x="3200400" y="3886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4891" name="Text Box 75"/>
          <p:cNvSpPr txBox="1">
            <a:spLocks noChangeArrowheads="1"/>
          </p:cNvSpPr>
          <p:nvPr/>
        </p:nvSpPr>
        <p:spPr bwMode="auto">
          <a:xfrm>
            <a:off x="5410200" y="39004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4892" name="Text Box 76"/>
          <p:cNvSpPr txBox="1">
            <a:spLocks noChangeArrowheads="1"/>
          </p:cNvSpPr>
          <p:nvPr/>
        </p:nvSpPr>
        <p:spPr bwMode="auto">
          <a:xfrm>
            <a:off x="6400800" y="29860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4893" name="Text Box 77"/>
          <p:cNvSpPr txBox="1">
            <a:spLocks noChangeArrowheads="1"/>
          </p:cNvSpPr>
          <p:nvPr/>
        </p:nvSpPr>
        <p:spPr bwMode="auto">
          <a:xfrm>
            <a:off x="7848600" y="5638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7292975" y="4452938"/>
            <a:ext cx="152400" cy="87312"/>
            <a:chOff x="4560" y="2640"/>
            <a:chExt cx="192" cy="96"/>
          </a:xfrm>
        </p:grpSpPr>
        <p:sp>
          <p:nvSpPr>
            <p:cNvPr id="9256" name="Line 85"/>
            <p:cNvSpPr>
              <a:spLocks noChangeShapeType="1"/>
            </p:cNvSpPr>
            <p:nvPr/>
          </p:nvSpPr>
          <p:spPr bwMode="auto">
            <a:xfrm flipH="1" flipV="1">
              <a:off x="4656" y="2640"/>
              <a:ext cx="96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86"/>
            <p:cNvSpPr>
              <a:spLocks noChangeShapeType="1"/>
            </p:cNvSpPr>
            <p:nvPr/>
          </p:nvSpPr>
          <p:spPr bwMode="auto">
            <a:xfrm flipH="1">
              <a:off x="4560" y="2640"/>
              <a:ext cx="96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4.13777E-6 L 0.0625 -4.13777E-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 tmFilter="0,0; .5, 1; 1, 1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625 L 0.00226 -0.11574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4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4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5" dur="1000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3.77254E-6 L 0.05 -0.05548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animBg="1"/>
      <p:bldP spid="34820" grpId="0"/>
      <p:bldP spid="34821" grpId="0" animBg="1"/>
      <p:bldP spid="34824" grpId="0" animBg="1"/>
      <p:bldP spid="34825" grpId="0" animBg="1"/>
      <p:bldP spid="34826" grpId="0" animBg="1"/>
      <p:bldP spid="34828" grpId="0" animBg="1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  <p:bldP spid="34836" grpId="0"/>
      <p:bldP spid="34837" grpId="0"/>
      <p:bldP spid="34841" grpId="0" animBg="1"/>
      <p:bldP spid="34845" grpId="0" animBg="1"/>
      <p:bldP spid="34852" grpId="0" animBg="1"/>
      <p:bldP spid="34873" grpId="0" animBg="1"/>
      <p:bldP spid="34875" grpId="0" animBg="1"/>
      <p:bldP spid="34876" grpId="0" animBg="1"/>
      <p:bldP spid="34877" grpId="0" animBg="1"/>
      <p:bldP spid="34888" grpId="0"/>
      <p:bldP spid="34889" grpId="0"/>
      <p:bldP spid="34890" grpId="0"/>
      <p:bldP spid="34891" grpId="0"/>
      <p:bldP spid="34892" grpId="0"/>
      <p:bldP spid="348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609600" y="83820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143000" y="7620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Hãy vẽ đường cao AH của hình tam giác ABC trong mỗi trường sau: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1066800" y="3276600"/>
            <a:ext cx="2438400" cy="2057400"/>
          </a:xfrm>
          <a:prstGeom prst="triangle">
            <a:avLst>
              <a:gd name="adj" fmla="val 28380"/>
            </a:avLst>
          </a:prstGeom>
          <a:solidFill>
            <a:srgbClr val="0000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676400" y="2819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838200" y="5334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276600" y="5334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rot="21580254" flipH="1">
            <a:off x="555625" y="3144838"/>
            <a:ext cx="914400" cy="2209800"/>
            <a:chOff x="1200" y="1440"/>
            <a:chExt cx="576" cy="1392"/>
          </a:xfrm>
        </p:grpSpPr>
        <p:sp>
          <p:nvSpPr>
            <p:cNvPr id="10293" name="AutoShape 22"/>
            <p:cNvSpPr>
              <a:spLocks noChangeArrowheads="1"/>
            </p:cNvSpPr>
            <p:nvPr/>
          </p:nvSpPr>
          <p:spPr bwMode="auto">
            <a:xfrm>
              <a:off x="1200" y="1440"/>
              <a:ext cx="576" cy="1392"/>
            </a:xfrm>
            <a:prstGeom prst="rtTriangl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294" name="AutoShape 23"/>
            <p:cNvSpPr>
              <a:spLocks noChangeArrowheads="1"/>
            </p:cNvSpPr>
            <p:nvPr/>
          </p:nvSpPr>
          <p:spPr bwMode="auto">
            <a:xfrm>
              <a:off x="1281" y="1872"/>
              <a:ext cx="336" cy="81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1774825" y="3297238"/>
            <a:ext cx="20638" cy="2036762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61" name="Text Box 65"/>
          <p:cNvSpPr txBox="1">
            <a:spLocks noChangeArrowheads="1"/>
          </p:cNvSpPr>
          <p:nvPr/>
        </p:nvSpPr>
        <p:spPr bwMode="auto">
          <a:xfrm>
            <a:off x="431800" y="228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29762" name="Text Box 66"/>
          <p:cNvSpPr txBox="1">
            <a:spLocks noChangeArrowheads="1"/>
          </p:cNvSpPr>
          <p:nvPr/>
        </p:nvSpPr>
        <p:spPr bwMode="auto">
          <a:xfrm>
            <a:off x="1651000" y="2286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1787525" y="5181600"/>
            <a:ext cx="111125" cy="152400"/>
            <a:chOff x="951" y="3015"/>
            <a:chExt cx="70" cy="96"/>
          </a:xfrm>
        </p:grpSpPr>
        <p:sp>
          <p:nvSpPr>
            <p:cNvPr id="10291" name="Line 73"/>
            <p:cNvSpPr>
              <a:spLocks noChangeShapeType="1"/>
            </p:cNvSpPr>
            <p:nvPr/>
          </p:nvSpPr>
          <p:spPr bwMode="auto">
            <a:xfrm>
              <a:off x="951" y="3015"/>
              <a:ext cx="70" cy="0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Line 74"/>
            <p:cNvSpPr>
              <a:spLocks noChangeShapeType="1"/>
            </p:cNvSpPr>
            <p:nvPr/>
          </p:nvSpPr>
          <p:spPr bwMode="auto">
            <a:xfrm flipH="1">
              <a:off x="1017" y="3015"/>
              <a:ext cx="0" cy="96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71" name="Text Box 75"/>
          <p:cNvSpPr txBox="1">
            <a:spLocks noChangeArrowheads="1"/>
          </p:cNvSpPr>
          <p:nvPr/>
        </p:nvSpPr>
        <p:spPr bwMode="auto">
          <a:xfrm>
            <a:off x="1600200" y="53482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  <p:sp>
        <p:nvSpPr>
          <p:cNvPr id="10254" name="Line 78"/>
          <p:cNvSpPr>
            <a:spLocks noChangeShapeType="1"/>
          </p:cNvSpPr>
          <p:nvPr/>
        </p:nvSpPr>
        <p:spPr bwMode="auto">
          <a:xfrm flipH="1">
            <a:off x="4876800" y="4038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82"/>
          <p:cNvSpPr>
            <a:spLocks noChangeShapeType="1"/>
          </p:cNvSpPr>
          <p:nvPr/>
        </p:nvSpPr>
        <p:spPr bwMode="auto">
          <a:xfrm>
            <a:off x="4800600" y="3886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90" name="AutoShape 94"/>
          <p:cNvSpPr>
            <a:spLocks noChangeArrowheads="1"/>
          </p:cNvSpPr>
          <p:nvPr/>
        </p:nvSpPr>
        <p:spPr bwMode="auto">
          <a:xfrm flipH="1">
            <a:off x="3190875" y="2058988"/>
            <a:ext cx="2057400" cy="2057400"/>
          </a:xfrm>
          <a:prstGeom prst="rtTriangle">
            <a:avLst/>
          </a:prstGeom>
          <a:solidFill>
            <a:srgbClr val="0000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9791" name="AutoShape 95"/>
          <p:cNvSpPr>
            <a:spLocks noChangeArrowheads="1"/>
          </p:cNvSpPr>
          <p:nvPr/>
        </p:nvSpPr>
        <p:spPr bwMode="auto">
          <a:xfrm rot="2043832">
            <a:off x="4930775" y="4191000"/>
            <a:ext cx="3621088" cy="1154113"/>
          </a:xfrm>
          <a:prstGeom prst="flowChartMerge">
            <a:avLst/>
          </a:prstGeom>
          <a:solidFill>
            <a:srgbClr val="0000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9792" name="Text Box 96"/>
          <p:cNvSpPr txBox="1">
            <a:spLocks noChangeArrowheads="1"/>
          </p:cNvSpPr>
          <p:nvPr/>
        </p:nvSpPr>
        <p:spPr bwMode="auto">
          <a:xfrm>
            <a:off x="5172075" y="41544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29793" name="Text Box 97"/>
          <p:cNvSpPr txBox="1">
            <a:spLocks noChangeArrowheads="1"/>
          </p:cNvSpPr>
          <p:nvPr/>
        </p:nvSpPr>
        <p:spPr bwMode="auto">
          <a:xfrm>
            <a:off x="5248275" y="16398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29794" name="Text Box 98"/>
          <p:cNvSpPr txBox="1">
            <a:spLocks noChangeArrowheads="1"/>
          </p:cNvSpPr>
          <p:nvPr/>
        </p:nvSpPr>
        <p:spPr bwMode="auto">
          <a:xfrm>
            <a:off x="3114675" y="41544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29795" name="Text Box 99"/>
          <p:cNvSpPr txBox="1">
            <a:spLocks noChangeArrowheads="1"/>
          </p:cNvSpPr>
          <p:nvPr/>
        </p:nvSpPr>
        <p:spPr bwMode="auto">
          <a:xfrm>
            <a:off x="6172200" y="5257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29796" name="Text Box 100"/>
          <p:cNvSpPr txBox="1">
            <a:spLocks noChangeArrowheads="1"/>
          </p:cNvSpPr>
          <p:nvPr/>
        </p:nvSpPr>
        <p:spPr bwMode="auto">
          <a:xfrm>
            <a:off x="8305800" y="5334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29797" name="Text Box 101"/>
          <p:cNvSpPr txBox="1">
            <a:spLocks noChangeArrowheads="1"/>
          </p:cNvSpPr>
          <p:nvPr/>
        </p:nvSpPr>
        <p:spPr bwMode="auto">
          <a:xfrm>
            <a:off x="5464175" y="2743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29798" name="Line 102"/>
          <p:cNvSpPr>
            <a:spLocks noChangeShapeType="1"/>
          </p:cNvSpPr>
          <p:nvPr/>
        </p:nvSpPr>
        <p:spPr bwMode="auto">
          <a:xfrm>
            <a:off x="4168775" y="3124200"/>
            <a:ext cx="1066800" cy="99218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99" name="Line 103"/>
          <p:cNvSpPr>
            <a:spLocks noChangeShapeType="1"/>
          </p:cNvSpPr>
          <p:nvPr/>
        </p:nvSpPr>
        <p:spPr bwMode="auto">
          <a:xfrm flipH="1">
            <a:off x="6400800" y="4267200"/>
            <a:ext cx="663575" cy="96837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4"/>
          <p:cNvGrpSpPr>
            <a:grpSpLocks/>
          </p:cNvGrpSpPr>
          <p:nvPr/>
        </p:nvGrpSpPr>
        <p:grpSpPr bwMode="auto">
          <a:xfrm rot="297484">
            <a:off x="5476875" y="3348038"/>
            <a:ext cx="912813" cy="1828800"/>
            <a:chOff x="3840" y="2256"/>
            <a:chExt cx="480" cy="1200"/>
          </a:xfrm>
        </p:grpSpPr>
        <p:grpSp>
          <p:nvGrpSpPr>
            <p:cNvPr id="10284" name="Group 105"/>
            <p:cNvGrpSpPr>
              <a:grpSpLocks/>
            </p:cNvGrpSpPr>
            <p:nvPr/>
          </p:nvGrpSpPr>
          <p:grpSpPr bwMode="auto">
            <a:xfrm>
              <a:off x="3840" y="2256"/>
              <a:ext cx="480" cy="1200"/>
              <a:chOff x="3840" y="2208"/>
              <a:chExt cx="480" cy="1200"/>
            </a:xfrm>
          </p:grpSpPr>
          <p:sp>
            <p:nvSpPr>
              <p:cNvPr id="10288" name="Line 106"/>
              <p:cNvSpPr>
                <a:spLocks noChangeShapeType="1"/>
              </p:cNvSpPr>
              <p:nvPr/>
            </p:nvSpPr>
            <p:spPr bwMode="auto">
              <a:xfrm>
                <a:off x="3840" y="2208"/>
                <a:ext cx="480" cy="336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Line 107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384" cy="864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108"/>
              <p:cNvSpPr>
                <a:spLocks noChangeShapeType="1"/>
              </p:cNvSpPr>
              <p:nvPr/>
            </p:nvSpPr>
            <p:spPr bwMode="auto">
              <a:xfrm>
                <a:off x="3840" y="2208"/>
                <a:ext cx="96" cy="1200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85" name="Line 109"/>
            <p:cNvSpPr>
              <a:spLocks noChangeShapeType="1"/>
            </p:cNvSpPr>
            <p:nvPr/>
          </p:nvSpPr>
          <p:spPr bwMode="auto">
            <a:xfrm>
              <a:off x="3936" y="2448"/>
              <a:ext cx="240" cy="192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Line 110"/>
            <p:cNvSpPr>
              <a:spLocks noChangeShapeType="1"/>
            </p:cNvSpPr>
            <p:nvPr/>
          </p:nvSpPr>
          <p:spPr bwMode="auto">
            <a:xfrm flipH="1">
              <a:off x="3984" y="2640"/>
              <a:ext cx="192" cy="432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Line 111"/>
            <p:cNvSpPr>
              <a:spLocks noChangeShapeType="1"/>
            </p:cNvSpPr>
            <p:nvPr/>
          </p:nvSpPr>
          <p:spPr bwMode="auto">
            <a:xfrm>
              <a:off x="3936" y="2448"/>
              <a:ext cx="48" cy="615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 rot="-625986">
            <a:off x="2822575" y="3840163"/>
            <a:ext cx="1676400" cy="1241425"/>
            <a:chOff x="2304" y="3360"/>
            <a:chExt cx="960" cy="912"/>
          </a:xfrm>
        </p:grpSpPr>
        <p:grpSp>
          <p:nvGrpSpPr>
            <p:cNvPr id="10276" name="Group 113"/>
            <p:cNvGrpSpPr>
              <a:grpSpLocks/>
            </p:cNvGrpSpPr>
            <p:nvPr/>
          </p:nvGrpSpPr>
          <p:grpSpPr bwMode="auto">
            <a:xfrm>
              <a:off x="2304" y="3360"/>
              <a:ext cx="960" cy="912"/>
              <a:chOff x="2304" y="2832"/>
              <a:chExt cx="960" cy="912"/>
            </a:xfrm>
          </p:grpSpPr>
          <p:sp>
            <p:nvSpPr>
              <p:cNvPr id="10281" name="Line 114"/>
              <p:cNvSpPr>
                <a:spLocks noChangeShapeType="1"/>
              </p:cNvSpPr>
              <p:nvPr/>
            </p:nvSpPr>
            <p:spPr bwMode="auto">
              <a:xfrm flipV="1">
                <a:off x="2304" y="2832"/>
                <a:ext cx="432" cy="432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115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528" cy="912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Line 116"/>
              <p:cNvSpPr>
                <a:spLocks noChangeShapeType="1"/>
              </p:cNvSpPr>
              <p:nvPr/>
            </p:nvSpPr>
            <p:spPr bwMode="auto">
              <a:xfrm>
                <a:off x="2304" y="3264"/>
                <a:ext cx="960" cy="480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7" name="Group 117"/>
            <p:cNvGrpSpPr>
              <a:grpSpLocks/>
            </p:cNvGrpSpPr>
            <p:nvPr/>
          </p:nvGrpSpPr>
          <p:grpSpPr bwMode="auto">
            <a:xfrm>
              <a:off x="2496" y="3552"/>
              <a:ext cx="528" cy="480"/>
              <a:chOff x="2496" y="3552"/>
              <a:chExt cx="528" cy="480"/>
            </a:xfrm>
          </p:grpSpPr>
          <p:sp>
            <p:nvSpPr>
              <p:cNvPr id="10278" name="Line 118"/>
              <p:cNvSpPr>
                <a:spLocks noChangeShapeType="1"/>
              </p:cNvSpPr>
              <p:nvPr/>
            </p:nvSpPr>
            <p:spPr bwMode="auto">
              <a:xfrm flipV="1">
                <a:off x="2496" y="3552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Line 119"/>
              <p:cNvSpPr>
                <a:spLocks noChangeShapeType="1"/>
              </p:cNvSpPr>
              <p:nvPr/>
            </p:nvSpPr>
            <p:spPr bwMode="auto">
              <a:xfrm>
                <a:off x="2736" y="3552"/>
                <a:ext cx="288" cy="480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120"/>
              <p:cNvSpPr>
                <a:spLocks noChangeShapeType="1"/>
              </p:cNvSpPr>
              <p:nvPr/>
            </p:nvSpPr>
            <p:spPr bwMode="auto">
              <a:xfrm>
                <a:off x="2496" y="3792"/>
                <a:ext cx="528" cy="240"/>
              </a:xfrm>
              <a:prstGeom prst="line">
                <a:avLst/>
              </a:prstGeom>
              <a:noFill/>
              <a:ln w="381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817" name="Text Box 121"/>
          <p:cNvSpPr txBox="1">
            <a:spLocks noChangeArrowheads="1"/>
          </p:cNvSpPr>
          <p:nvPr/>
        </p:nvSpPr>
        <p:spPr bwMode="auto">
          <a:xfrm>
            <a:off x="3940175" y="23764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  <p:grpSp>
        <p:nvGrpSpPr>
          <p:cNvPr id="9" name="Group 122"/>
          <p:cNvGrpSpPr>
            <a:grpSpLocks/>
          </p:cNvGrpSpPr>
          <p:nvPr/>
        </p:nvGrpSpPr>
        <p:grpSpPr bwMode="auto">
          <a:xfrm>
            <a:off x="4267200" y="2994025"/>
            <a:ext cx="152400" cy="228600"/>
            <a:chOff x="2950" y="2378"/>
            <a:chExt cx="144" cy="271"/>
          </a:xfrm>
        </p:grpSpPr>
        <p:sp>
          <p:nvSpPr>
            <p:cNvPr id="10274" name="Line 123"/>
            <p:cNvSpPr>
              <a:spLocks noChangeShapeType="1"/>
            </p:cNvSpPr>
            <p:nvPr/>
          </p:nvSpPr>
          <p:spPr bwMode="auto">
            <a:xfrm flipV="1">
              <a:off x="2950" y="2505"/>
              <a:ext cx="144" cy="144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Line 124"/>
            <p:cNvSpPr>
              <a:spLocks noChangeShapeType="1"/>
            </p:cNvSpPr>
            <p:nvPr/>
          </p:nvSpPr>
          <p:spPr bwMode="auto">
            <a:xfrm>
              <a:off x="2998" y="2378"/>
              <a:ext cx="96" cy="144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25"/>
          <p:cNvGrpSpPr>
            <a:grpSpLocks/>
          </p:cNvGrpSpPr>
          <p:nvPr/>
        </p:nvGrpSpPr>
        <p:grpSpPr bwMode="auto">
          <a:xfrm rot="254183">
            <a:off x="6934200" y="4365625"/>
            <a:ext cx="257175" cy="177800"/>
            <a:chOff x="4490" y="2718"/>
            <a:chExt cx="188" cy="162"/>
          </a:xfrm>
        </p:grpSpPr>
        <p:sp>
          <p:nvSpPr>
            <p:cNvPr id="10272" name="Line 126"/>
            <p:cNvSpPr>
              <a:spLocks noChangeShapeType="1"/>
            </p:cNvSpPr>
            <p:nvPr/>
          </p:nvSpPr>
          <p:spPr bwMode="auto">
            <a:xfrm>
              <a:off x="4490" y="2797"/>
              <a:ext cx="118" cy="74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127"/>
            <p:cNvSpPr>
              <a:spLocks noChangeShapeType="1"/>
            </p:cNvSpPr>
            <p:nvPr/>
          </p:nvSpPr>
          <p:spPr bwMode="auto">
            <a:xfrm flipH="1">
              <a:off x="4608" y="2718"/>
              <a:ext cx="70" cy="162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824" name="Text Box 128"/>
          <p:cNvSpPr txBox="1">
            <a:spLocks noChangeArrowheads="1"/>
          </p:cNvSpPr>
          <p:nvPr/>
        </p:nvSpPr>
        <p:spPr bwMode="auto">
          <a:xfrm>
            <a:off x="6835775" y="36718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2.55201E-6 L 0.03333 -0.002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9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9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0578E-6 L 0.075 -0.10541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9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9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7 0.003 L 0.06511 0.05594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9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9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9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1" dur="1000"/>
                                        <p:tgtEl>
                                          <p:spTgt spid="2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/>
      <p:bldP spid="29703" grpId="0" animBg="1"/>
      <p:bldP spid="29709" grpId="0"/>
      <p:bldP spid="29710" grpId="0"/>
      <p:bldP spid="29711" grpId="0"/>
      <p:bldP spid="29731" grpId="0" animBg="1"/>
      <p:bldP spid="29771" grpId="0"/>
      <p:bldP spid="29790" grpId="0" animBg="1"/>
      <p:bldP spid="29791" grpId="0" animBg="1"/>
      <p:bldP spid="29792" grpId="0"/>
      <p:bldP spid="29793" grpId="0"/>
      <p:bldP spid="29794" grpId="0"/>
      <p:bldP spid="29795" grpId="0"/>
      <p:bldP spid="29796" grpId="0"/>
      <p:bldP spid="29797" grpId="0"/>
      <p:bldP spid="29798" grpId="0" animBg="1"/>
      <p:bldP spid="29799" grpId="0" animBg="1"/>
      <p:bldP spid="29817" grpId="0"/>
      <p:bldP spid="298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533400" y="990600"/>
            <a:ext cx="381000" cy="5334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29200" y="1600200"/>
            <a:ext cx="3352800" cy="2514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066800" y="9144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7315200" y="1558925"/>
            <a:ext cx="0" cy="76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724400" y="99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8229600" y="99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229600" y="4114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4800600" y="4114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7086600" y="99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7086600" y="4114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H="1">
            <a:off x="4781550" y="1066800"/>
            <a:ext cx="1219200" cy="3048000"/>
            <a:chOff x="3984" y="672"/>
            <a:chExt cx="768" cy="1920"/>
          </a:xfrm>
        </p:grpSpPr>
        <p:sp>
          <p:nvSpPr>
            <p:cNvPr id="11302" name="AutoShape 14"/>
            <p:cNvSpPr>
              <a:spLocks noChangeArrowheads="1"/>
            </p:cNvSpPr>
            <p:nvPr/>
          </p:nvSpPr>
          <p:spPr bwMode="auto">
            <a:xfrm>
              <a:off x="3984" y="672"/>
              <a:ext cx="768" cy="1920"/>
            </a:xfrm>
            <a:prstGeom prst="rtTriangl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303" name="AutoShape 15"/>
            <p:cNvSpPr>
              <a:spLocks noChangeArrowheads="1"/>
            </p:cNvSpPr>
            <p:nvPr/>
          </p:nvSpPr>
          <p:spPr bwMode="auto">
            <a:xfrm>
              <a:off x="4080" y="1248"/>
              <a:ext cx="480" cy="120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7315200" y="1600200"/>
            <a:ext cx="0" cy="2514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990600" y="838200"/>
            <a:ext cx="3505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 hình chữ nhật ABCD và điểm E trên cạnh AB.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33400" y="2209800"/>
            <a:ext cx="4114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Hãy vẽ đường thẳng đi qua điểm E và vuông góc với cạnh DC, cắt cạnh DC tại điểm G. Ta được các hình tứ giác đều là hình chữ nhật, nêu tên các hình chữ nhật đó.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981200" y="53340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rgbClr val="0000FF"/>
                </a:solidFill>
              </a:rPr>
              <a:t> Các hình chữ nhật đó là: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31800" y="228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1665288" y="228600"/>
            <a:ext cx="7580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VẼ HAI ĐƯỜNG THẲNG VUÔNG GÓC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029200" y="1600200"/>
            <a:ext cx="3352800" cy="2514600"/>
            <a:chOff x="3264" y="1008"/>
            <a:chExt cx="2112" cy="1584"/>
          </a:xfrm>
        </p:grpSpPr>
        <p:sp>
          <p:nvSpPr>
            <p:cNvPr id="11298" name="Line 26"/>
            <p:cNvSpPr>
              <a:spLocks noChangeShapeType="1"/>
            </p:cNvSpPr>
            <p:nvPr/>
          </p:nvSpPr>
          <p:spPr bwMode="auto">
            <a:xfrm>
              <a:off x="3264" y="1008"/>
              <a:ext cx="2112" cy="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27"/>
            <p:cNvSpPr>
              <a:spLocks noChangeShapeType="1"/>
            </p:cNvSpPr>
            <p:nvPr/>
          </p:nvSpPr>
          <p:spPr bwMode="auto">
            <a:xfrm>
              <a:off x="3264" y="2592"/>
              <a:ext cx="2112" cy="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Line 28"/>
            <p:cNvSpPr>
              <a:spLocks noChangeShapeType="1"/>
            </p:cNvSpPr>
            <p:nvPr/>
          </p:nvSpPr>
          <p:spPr bwMode="auto">
            <a:xfrm>
              <a:off x="5376" y="1008"/>
              <a:ext cx="0" cy="1584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29"/>
            <p:cNvSpPr>
              <a:spLocks noChangeShapeType="1"/>
            </p:cNvSpPr>
            <p:nvPr/>
          </p:nvSpPr>
          <p:spPr bwMode="auto">
            <a:xfrm>
              <a:off x="3264" y="1008"/>
              <a:ext cx="0" cy="1584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029200" y="1600200"/>
            <a:ext cx="2286000" cy="2514600"/>
            <a:chOff x="3264" y="1008"/>
            <a:chExt cx="1440" cy="1584"/>
          </a:xfrm>
        </p:grpSpPr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3264" y="1008"/>
              <a:ext cx="0" cy="15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35"/>
            <p:cNvSpPr>
              <a:spLocks noChangeShapeType="1"/>
            </p:cNvSpPr>
            <p:nvPr/>
          </p:nvSpPr>
          <p:spPr bwMode="auto">
            <a:xfrm>
              <a:off x="3264" y="2592"/>
              <a:ext cx="144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36"/>
            <p:cNvSpPr>
              <a:spLocks noChangeShapeType="1"/>
            </p:cNvSpPr>
            <p:nvPr/>
          </p:nvSpPr>
          <p:spPr bwMode="auto">
            <a:xfrm>
              <a:off x="3264" y="1008"/>
              <a:ext cx="144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8"/>
            <p:cNvSpPr>
              <a:spLocks noChangeShapeType="1"/>
            </p:cNvSpPr>
            <p:nvPr/>
          </p:nvSpPr>
          <p:spPr bwMode="auto">
            <a:xfrm>
              <a:off x="4704" y="1008"/>
              <a:ext cx="0" cy="15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7315200" y="1600200"/>
            <a:ext cx="1066800" cy="2514600"/>
            <a:chOff x="4704" y="1008"/>
            <a:chExt cx="672" cy="1584"/>
          </a:xfrm>
        </p:grpSpPr>
        <p:sp>
          <p:nvSpPr>
            <p:cNvPr id="11290" name="Line 32"/>
            <p:cNvSpPr>
              <a:spLocks noChangeShapeType="1"/>
            </p:cNvSpPr>
            <p:nvPr/>
          </p:nvSpPr>
          <p:spPr bwMode="auto">
            <a:xfrm>
              <a:off x="5376" y="1008"/>
              <a:ext cx="0" cy="1584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40"/>
            <p:cNvSpPr>
              <a:spLocks noChangeShapeType="1"/>
            </p:cNvSpPr>
            <p:nvPr/>
          </p:nvSpPr>
          <p:spPr bwMode="auto">
            <a:xfrm>
              <a:off x="4704" y="2592"/>
              <a:ext cx="672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41"/>
            <p:cNvSpPr>
              <a:spLocks noChangeShapeType="1"/>
            </p:cNvSpPr>
            <p:nvPr/>
          </p:nvSpPr>
          <p:spPr bwMode="auto">
            <a:xfrm>
              <a:off x="4704" y="1008"/>
              <a:ext cx="672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42"/>
            <p:cNvSpPr>
              <a:spLocks noChangeShapeType="1"/>
            </p:cNvSpPr>
            <p:nvPr/>
          </p:nvSpPr>
          <p:spPr bwMode="auto">
            <a:xfrm>
              <a:off x="4704" y="1008"/>
              <a:ext cx="0" cy="1584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2286000" y="5881688"/>
            <a:ext cx="1295400" cy="461962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ABCD,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3581400" y="5881688"/>
            <a:ext cx="1371600" cy="461962"/>
          </a:xfrm>
          <a:prstGeom prst="rect">
            <a:avLst/>
          </a:prstGeom>
          <a:solidFill>
            <a:srgbClr val="FFAC79"/>
          </a:solidFill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AEGD,</a:t>
            </a:r>
          </a:p>
        </p:txBody>
      </p:sp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4953000" y="5881688"/>
            <a:ext cx="1752600" cy="461962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</a:t>
            </a:r>
            <a:r>
              <a:rPr lang="en-US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EBCG.</a:t>
            </a:r>
          </a:p>
        </p:txBody>
      </p:sp>
      <p:sp>
        <p:nvSpPr>
          <p:cNvPr id="11289" name="AutoShape 4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381000" cy="3048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415E-6 L 0.14167 -3.81415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 animBg="1"/>
      <p:bldP spid="30727" grpId="0" animBg="1"/>
      <p:bldP spid="30728" grpId="0"/>
      <p:bldP spid="30729" grpId="0"/>
      <p:bldP spid="30730" grpId="0"/>
      <p:bldP spid="30731" grpId="0"/>
      <p:bldP spid="30732" grpId="0"/>
      <p:bldP spid="30733" grpId="0"/>
      <p:bldP spid="30737" grpId="0" animBg="1"/>
      <p:bldP spid="30738" grpId="0"/>
      <p:bldP spid="30739" grpId="0"/>
      <p:bldP spid="30740" grpId="0"/>
      <p:bldP spid="30766" grpId="0" animBg="1"/>
      <p:bldP spid="30767" grpId="0" animBg="1"/>
      <p:bldP spid="30768" grpId="0" animBg="1"/>
    </p:bldLst>
  </p:timing>
</p:sld>
</file>

<file path=ppt/theme/theme1.xml><?xml version="1.0" encoding="utf-8"?>
<a:theme xmlns:a="http://schemas.openxmlformats.org/drawingml/2006/main" name="Cliff">
  <a:themeElements>
    <a:clrScheme name="Cliff 13">
      <a:dk1>
        <a:srgbClr val="009999"/>
      </a:dk1>
      <a:lt1>
        <a:srgbClr val="EAEAEA"/>
      </a:lt1>
      <a:dk2>
        <a:srgbClr val="83D9E5"/>
      </a:dk2>
      <a:lt2>
        <a:srgbClr val="FFFFCC"/>
      </a:lt2>
      <a:accent1>
        <a:srgbClr val="339966"/>
      </a:accent1>
      <a:accent2>
        <a:srgbClr val="5E855B"/>
      </a:accent2>
      <a:accent3>
        <a:srgbClr val="C1E9F0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8">
        <a:dk1>
          <a:srgbClr val="009999"/>
        </a:dk1>
        <a:lt1>
          <a:srgbClr val="EAEAEA"/>
        </a:lt1>
        <a:dk2>
          <a:srgbClr val="17DFE9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BECF2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9">
        <a:dk1>
          <a:srgbClr val="009999"/>
        </a:dk1>
        <a:lt1>
          <a:srgbClr val="EAEAEA"/>
        </a:lt1>
        <a:dk2>
          <a:srgbClr val="20D4F8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BE6FB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0">
        <a:dk1>
          <a:srgbClr val="009999"/>
        </a:dk1>
        <a:lt1>
          <a:srgbClr val="EAEAEA"/>
        </a:lt1>
        <a:dk2>
          <a:srgbClr val="1CFCFC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BFDFD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1">
        <a:dk1>
          <a:srgbClr val="009999"/>
        </a:dk1>
        <a:lt1>
          <a:srgbClr val="EAEAEA"/>
        </a:lt1>
        <a:dk2>
          <a:srgbClr val="1DE6FB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BF0FD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2">
        <a:dk1>
          <a:srgbClr val="009999"/>
        </a:dk1>
        <a:lt1>
          <a:srgbClr val="EAEAEA"/>
        </a:lt1>
        <a:dk2>
          <a:srgbClr val="41D3D7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B0E6E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3">
        <a:dk1>
          <a:srgbClr val="009999"/>
        </a:dk1>
        <a:lt1>
          <a:srgbClr val="EAEAEA"/>
        </a:lt1>
        <a:dk2>
          <a:srgbClr val="83D9E5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C1E9F0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691</Words>
  <Application>Microsoft Office PowerPoint</Application>
  <PresentationFormat>On-screen Show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Verdana</vt:lpstr>
      <vt:lpstr>Wingdings</vt:lpstr>
      <vt:lpstr>Times New Roman</vt:lpstr>
      <vt:lpstr>VNtimes new roman</vt:lpstr>
      <vt:lpstr>Cliff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 Cop.</dc:creator>
  <cp:lastModifiedBy>CSTeam</cp:lastModifiedBy>
  <cp:revision>101</cp:revision>
  <dcterms:created xsi:type="dcterms:W3CDTF">2008-10-17T09:22:05Z</dcterms:created>
  <dcterms:modified xsi:type="dcterms:W3CDTF">2016-06-30T02:12:40Z</dcterms:modified>
</cp:coreProperties>
</file>